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9" r:id="rId4"/>
    <p:sldId id="256" r:id="rId5"/>
    <p:sldId id="258" r:id="rId6"/>
    <p:sldId id="261"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82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8B8F3F-76D6-41D3-8298-DF430F7D2F41}" type="datetimeFigureOut">
              <a:rPr lang="hr-HR" smtClean="0"/>
              <a:t>17.9.2014.</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DA9FF3-4AD6-438A-BD1F-02F335CC7D67}" type="slidenum">
              <a:rPr lang="hr-HR" smtClean="0"/>
              <a:t>‹#›</a:t>
            </a:fld>
            <a:endParaRPr lang="hr-HR"/>
          </a:p>
        </p:txBody>
      </p:sp>
    </p:spTree>
    <p:extLst>
      <p:ext uri="{BB962C8B-B14F-4D97-AF65-F5344CB8AC3E}">
        <p14:creationId xmlns:p14="http://schemas.microsoft.com/office/powerpoint/2010/main" val="12062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FDDA9FF3-4AD6-438A-BD1F-02F335CC7D67}" type="slidenum">
              <a:rPr lang="hr-HR" smtClean="0"/>
              <a:t>5</a:t>
            </a:fld>
            <a:endParaRPr lang="hr-HR"/>
          </a:p>
        </p:txBody>
      </p:sp>
    </p:spTree>
    <p:extLst>
      <p:ext uri="{BB962C8B-B14F-4D97-AF65-F5344CB8AC3E}">
        <p14:creationId xmlns:p14="http://schemas.microsoft.com/office/powerpoint/2010/main" val="380217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980652FE-EAF4-4512-A07A-1772D62AD8CE}" type="datetimeFigureOut">
              <a:rPr lang="hr-HR" smtClean="0"/>
              <a:t>17.9.2014.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287079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980652FE-EAF4-4512-A07A-1772D62AD8CE}" type="datetimeFigureOut">
              <a:rPr lang="hr-HR" smtClean="0"/>
              <a:t>17.9.2014.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40882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980652FE-EAF4-4512-A07A-1772D62AD8CE}" type="datetimeFigureOut">
              <a:rPr lang="hr-HR" smtClean="0"/>
              <a:t>17.9.2014.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157355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6"/>
            <a:ext cx="7772400" cy="1470025"/>
          </a:xfrm>
        </p:spPr>
        <p:txBody>
          <a:bodyPr/>
          <a:lstStyle/>
          <a:p>
            <a:r>
              <a:rPr lang="hr-HR" smtClean="0"/>
              <a:t>Uredite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a:p>
        </p:txBody>
      </p:sp>
      <p:sp>
        <p:nvSpPr>
          <p:cNvPr id="4" name="Rezervirano mjesto datuma 3"/>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09014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200328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12469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188279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dirty="0">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51925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dirty="0">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205302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dirty="0">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887986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1"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239613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980652FE-EAF4-4512-A07A-1772D62AD8CE}" type="datetimeFigureOut">
              <a:rPr lang="hr-HR" smtClean="0"/>
              <a:t>17.9.2014.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1049994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1"/>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dirty="0"/>
          </a:p>
        </p:txBody>
      </p:sp>
      <p:sp>
        <p:nvSpPr>
          <p:cNvPr id="4" name="Rezervirano mjesto teksta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41449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2984214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9"/>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9"/>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266658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641942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210172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583532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972703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dirty="0">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469469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dirty="0">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906697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dirty="0">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6130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652FE-EAF4-4512-A07A-1772D62AD8CE}" type="datetimeFigureOut">
              <a:rPr lang="hr-HR" smtClean="0"/>
              <a:t>17.9.2014.</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2298245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240157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dirty="0"/>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dirty="0">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088542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539079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dirty="0">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151089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980652FE-EAF4-4512-A07A-1772D62AD8CE}" type="datetimeFigureOut">
              <a:rPr lang="hr-HR" smtClean="0"/>
              <a:t>17.9.2014.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354954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980652FE-EAF4-4512-A07A-1772D62AD8CE}" type="datetimeFigureOut">
              <a:rPr lang="hr-HR" smtClean="0"/>
              <a:t>17.9.2014.</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261649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980652FE-EAF4-4512-A07A-1772D62AD8CE}" type="datetimeFigureOut">
              <a:rPr lang="hr-HR" smtClean="0"/>
              <a:t>17.9.2014.</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236244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652FE-EAF4-4512-A07A-1772D62AD8CE}" type="datetimeFigureOut">
              <a:rPr lang="hr-HR" smtClean="0"/>
              <a:t>17.9.2014.</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4067841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52FE-EAF4-4512-A07A-1772D62AD8CE}" type="datetimeFigureOut">
              <a:rPr lang="hr-HR" smtClean="0"/>
              <a:t>17.9.2014.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1939079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52FE-EAF4-4512-A07A-1772D62AD8CE}" type="datetimeFigureOut">
              <a:rPr lang="hr-HR" smtClean="0"/>
              <a:t>17.9.2014.</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5AE9CC5-4E5D-44D5-A37A-03AF075BE714}" type="slidenum">
              <a:rPr lang="hr-HR" smtClean="0"/>
              <a:t>‹#›</a:t>
            </a:fld>
            <a:endParaRPr lang="hr-HR"/>
          </a:p>
        </p:txBody>
      </p:sp>
    </p:spTree>
    <p:extLst>
      <p:ext uri="{BB962C8B-B14F-4D97-AF65-F5344CB8AC3E}">
        <p14:creationId xmlns:p14="http://schemas.microsoft.com/office/powerpoint/2010/main" val="297130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652FE-EAF4-4512-A07A-1772D62AD8CE}" type="datetimeFigureOut">
              <a:rPr lang="hr-HR" smtClean="0"/>
              <a:t>17.9.2014.</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E9CC5-4E5D-44D5-A37A-03AF075BE714}" type="slidenum">
              <a:rPr lang="hr-HR" smtClean="0"/>
              <a:t>‹#›</a:t>
            </a:fld>
            <a:endParaRPr lang="hr-HR"/>
          </a:p>
        </p:txBody>
      </p:sp>
    </p:spTree>
    <p:extLst>
      <p:ext uri="{BB962C8B-B14F-4D97-AF65-F5344CB8AC3E}">
        <p14:creationId xmlns:p14="http://schemas.microsoft.com/office/powerpoint/2010/main" val="1718176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C61BE-278E-4B23-B5D9-121E6609F69E}"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dirty="0">
              <a:solidFill>
                <a:prstClr val="black">
                  <a:tint val="75000"/>
                </a:prstClr>
              </a:solidFill>
            </a:endParaRPr>
          </a:p>
        </p:txBody>
      </p:sp>
      <p:sp>
        <p:nvSpPr>
          <p:cNvPr id="6" name="Rezervirano mjesto broja slajd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E4EF0-B086-494E-8D8B-31157932AA7F}"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990056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3E1EC-6275-407B-9D81-37DB4F18FA1F}" type="datetimeFigureOut">
              <a:rPr lang="hr-HR" smtClean="0">
                <a:solidFill>
                  <a:prstClr val="black">
                    <a:tint val="75000"/>
                  </a:prstClr>
                </a:solidFill>
              </a:rPr>
              <a:pPr/>
              <a:t>17.9.2014.</a:t>
            </a:fld>
            <a:endParaRPr lang="hr-HR" dirty="0">
              <a:solidFill>
                <a:prstClr val="black">
                  <a:tint val="75000"/>
                </a:prstClr>
              </a:solidFill>
            </a:endParaRP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dirty="0">
              <a:solidFill>
                <a:prstClr val="black">
                  <a:tint val="75000"/>
                </a:prstClr>
              </a:solidFill>
            </a:endParaRP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25F8E-09AE-461A-B59A-38082D7C23D2}"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337387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468544" cy="6858000"/>
          </a:xfrm>
        </p:spPr>
      </p:pic>
      <p:pic>
        <p:nvPicPr>
          <p:cNvPr id="5" name="Mazurek Dąbrowskieg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2872" y="120824"/>
            <a:ext cx="423664" cy="423664"/>
          </a:xfrm>
          <a:prstGeom prst="rect">
            <a:avLst/>
          </a:prstGeom>
        </p:spPr>
      </p:pic>
    </p:spTree>
    <p:extLst>
      <p:ext uri="{BB962C8B-B14F-4D97-AF65-F5344CB8AC3E}">
        <p14:creationId xmlns:p14="http://schemas.microsoft.com/office/powerpoint/2010/main" val="1594547388"/>
      </p:ext>
    </p:extLst>
  </p:cSld>
  <p:clrMapOvr>
    <a:masterClrMapping/>
  </p:clrMapOvr>
  <mc:AlternateContent xmlns:mc="http://schemas.openxmlformats.org/markup-compatibility/2006" xmlns:p14="http://schemas.microsoft.com/office/powerpoint/2010/main">
    <mc:Choice Requires="p14">
      <p:transition spd="slow" p14:dur="9750"/>
    </mc:Choice>
    <mc:Fallback xmlns="">
      <p:transition spd="slow"/>
    </mc:Fallback>
  </mc:AlternateContent>
  <p:timing>
    <p:tnLst>
      <p:par>
        <p:cTn id="1" dur="indefinite" restart="never" nodeType="tmRoot">
          <p:childTnLst>
            <p:audio>
              <p:cMediaNode vol="52830" numSld="5" showWhenStopped="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withEffect">
                                  <p:stCondLst>
                                    <p:cond delay="0"/>
                                  </p:stCondLst>
                                  <p:childTnLst>
                                    <p:cmd type="call" cmd="playFrom(0.0)">
                                      <p:cBhvr>
                                        <p:cTn id="7" dur="1" fill="hold"/>
                                        <p:tgtEl>
                                          <p:spTgt spid="5"/>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764704"/>
          </a:xfrm>
        </p:spPr>
        <p:txBody>
          <a:bodyPr>
            <a:normAutofit/>
          </a:bodyPr>
          <a:lstStyle/>
          <a:p>
            <a:r>
              <a:rPr lang="hr-HR" dirty="0" smtClean="0"/>
              <a:t>SILESIA THROUGH THE YEARS</a:t>
            </a:r>
            <a:endParaRPr lang="en-US"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3275856" cy="2736304"/>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68" y="3284984"/>
            <a:ext cx="8964488" cy="3573016"/>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908720"/>
            <a:ext cx="5868144" cy="2376264"/>
          </a:xfrm>
          <a:prstGeom prst="rect">
            <a:avLst/>
          </a:prstGeom>
        </p:spPr>
      </p:pic>
    </p:spTree>
    <p:extLst>
      <p:ext uri="{BB962C8B-B14F-4D97-AF65-F5344CB8AC3E}">
        <p14:creationId xmlns:p14="http://schemas.microsoft.com/office/powerpoint/2010/main" val="2049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563888" y="116632"/>
            <a:ext cx="4964088" cy="1008112"/>
          </a:xfrm>
        </p:spPr>
        <p:txBody>
          <a:bodyPr>
            <a:normAutofit/>
          </a:bodyPr>
          <a:lstStyle/>
          <a:p>
            <a:r>
              <a:rPr lang="hr-HR" dirty="0" smtClean="0"/>
              <a:t> SILESIAN PIESTS </a:t>
            </a:r>
            <a:endParaRPr lang="en-US" dirty="0"/>
          </a:p>
        </p:txBody>
      </p:sp>
      <p:sp>
        <p:nvSpPr>
          <p:cNvPr id="3" name="Podnaslov 2"/>
          <p:cNvSpPr>
            <a:spLocks noGrp="1"/>
          </p:cNvSpPr>
          <p:nvPr>
            <p:ph type="subTitle" idx="1"/>
          </p:nvPr>
        </p:nvSpPr>
        <p:spPr>
          <a:xfrm>
            <a:off x="323528" y="188640"/>
            <a:ext cx="3456384" cy="6552728"/>
          </a:xfrm>
        </p:spPr>
        <p:txBody>
          <a:bodyPr>
            <a:noAutofit/>
          </a:bodyPr>
          <a:lstStyle/>
          <a:p>
            <a:r>
              <a:rPr lang="en-US" sz="2400" dirty="0">
                <a:solidFill>
                  <a:schemeClr val="tx1"/>
                </a:solidFill>
              </a:rPr>
              <a:t>The </a:t>
            </a:r>
            <a:r>
              <a:rPr lang="en-US" sz="2400" b="1" dirty="0">
                <a:solidFill>
                  <a:schemeClr val="tx1"/>
                </a:solidFill>
              </a:rPr>
              <a:t>Silesian Piasts</a:t>
            </a:r>
            <a:r>
              <a:rPr lang="en-US" sz="2400" dirty="0">
                <a:solidFill>
                  <a:schemeClr val="tx1"/>
                </a:solidFill>
              </a:rPr>
              <a:t> were the elder of four lines of the Polish </a:t>
            </a:r>
            <a:r>
              <a:rPr lang="en-US" sz="2400" dirty="0" smtClean="0">
                <a:solidFill>
                  <a:schemeClr val="tx1"/>
                </a:solidFill>
              </a:rPr>
              <a:t>Piast</a:t>
            </a:r>
            <a:r>
              <a:rPr lang="hr-HR" sz="2400" dirty="0">
                <a:solidFill>
                  <a:schemeClr val="tx1"/>
                </a:solidFill>
              </a:rPr>
              <a:t> </a:t>
            </a:r>
            <a:r>
              <a:rPr lang="en-US" sz="2400" dirty="0" smtClean="0">
                <a:solidFill>
                  <a:schemeClr val="tx1"/>
                </a:solidFill>
              </a:rPr>
              <a:t>dynasty</a:t>
            </a:r>
            <a:r>
              <a:rPr lang="hr-HR" sz="2400" dirty="0" smtClean="0">
                <a:solidFill>
                  <a:schemeClr val="tx1"/>
                </a:solidFill>
              </a:rPr>
              <a:t> </a:t>
            </a:r>
            <a:r>
              <a:rPr lang="en-US" sz="2400" dirty="0" smtClean="0">
                <a:solidFill>
                  <a:schemeClr val="tx1"/>
                </a:solidFill>
              </a:rPr>
              <a:t>beginning </a:t>
            </a:r>
            <a:r>
              <a:rPr lang="en-US" sz="2400" dirty="0">
                <a:solidFill>
                  <a:schemeClr val="tx1"/>
                </a:solidFill>
              </a:rPr>
              <a:t>with Władysław II the Exile (1105–1159), </a:t>
            </a:r>
            <a:r>
              <a:rPr lang="hr-HR" sz="2400" dirty="0" smtClean="0">
                <a:solidFill>
                  <a:schemeClr val="tx1"/>
                </a:solidFill>
              </a:rPr>
              <a:t>o</a:t>
            </a:r>
            <a:r>
              <a:rPr lang="en-US" sz="2400" dirty="0" smtClean="0">
                <a:solidFill>
                  <a:schemeClr val="tx1"/>
                </a:solidFill>
              </a:rPr>
              <a:t>ldest </a:t>
            </a:r>
            <a:r>
              <a:rPr lang="en-US" sz="2400" dirty="0">
                <a:solidFill>
                  <a:schemeClr val="tx1"/>
                </a:solidFill>
              </a:rPr>
              <a:t>son of Duke Bolesław III of Poland. By Bolesław's testament, Władysław was granted Silesia as his hereditary province and also the Lesser Polish Seniorate Province at </a:t>
            </a:r>
            <a:r>
              <a:rPr lang="en-US" sz="2400" dirty="0" smtClean="0">
                <a:solidFill>
                  <a:schemeClr val="tx1"/>
                </a:solidFill>
              </a:rPr>
              <a:t>Kraków</a:t>
            </a:r>
            <a:r>
              <a:rPr lang="hr-HR" sz="2400" dirty="0">
                <a:solidFill>
                  <a:schemeClr val="tx1"/>
                </a:solidFill>
              </a:rPr>
              <a:t> </a:t>
            </a:r>
            <a:r>
              <a:rPr lang="en-US" sz="2400" dirty="0" smtClean="0">
                <a:solidFill>
                  <a:schemeClr val="tx1"/>
                </a:solidFill>
              </a:rPr>
              <a:t>according </a:t>
            </a:r>
            <a:r>
              <a:rPr lang="en-US" sz="2400" dirty="0">
                <a:solidFill>
                  <a:schemeClr val="tx1"/>
                </a:solidFill>
              </a:rPr>
              <a:t>to the principle of agnatic </a:t>
            </a:r>
            <a:r>
              <a:rPr lang="en-US" sz="2400" dirty="0" smtClean="0">
                <a:solidFill>
                  <a:schemeClr val="tx1"/>
                </a:solidFill>
              </a:rPr>
              <a:t>seniority</a:t>
            </a:r>
            <a:r>
              <a:rPr lang="hr-HR" sz="2400" dirty="0" smtClean="0">
                <a:solidFill>
                  <a:schemeClr val="tx1"/>
                </a:solidFill>
              </a:rPr>
              <a:t> </a:t>
            </a:r>
            <a:r>
              <a:rPr lang="en-US" sz="2400" dirty="0" smtClean="0">
                <a:solidFill>
                  <a:schemeClr val="tx1"/>
                </a:solidFill>
              </a:rPr>
              <a:t>.</a:t>
            </a:r>
            <a:endParaRPr lang="en-US" sz="2400" dirty="0">
              <a:solidFill>
                <a:schemeClr val="tx1"/>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556792"/>
            <a:ext cx="3456384" cy="4829522"/>
          </a:xfrm>
          <a:prstGeom prst="rect">
            <a:avLst/>
          </a:prstGeom>
        </p:spPr>
      </p:pic>
    </p:spTree>
    <p:extLst>
      <p:ext uri="{BB962C8B-B14F-4D97-AF65-F5344CB8AC3E}">
        <p14:creationId xmlns:p14="http://schemas.microsoft.com/office/powerpoint/2010/main" val="704961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188641"/>
            <a:ext cx="7772400" cy="1584176"/>
          </a:xfrm>
        </p:spPr>
        <p:txBody>
          <a:bodyPr/>
          <a:lstStyle/>
          <a:p>
            <a:r>
              <a:rPr lang="hr-HR" dirty="0" smtClean="0"/>
              <a:t>BIG CITIES  IN SILESIA </a:t>
            </a:r>
            <a:endParaRPr lang="en-US" dirty="0"/>
          </a:p>
        </p:txBody>
      </p:sp>
      <p:sp>
        <p:nvSpPr>
          <p:cNvPr id="3" name="Podnaslov 2"/>
          <p:cNvSpPr>
            <a:spLocks noGrp="1"/>
          </p:cNvSpPr>
          <p:nvPr>
            <p:ph type="subTitle" idx="1"/>
          </p:nvPr>
        </p:nvSpPr>
        <p:spPr>
          <a:xfrm>
            <a:off x="971600" y="1772816"/>
            <a:ext cx="7632848" cy="2160240"/>
          </a:xfrm>
        </p:spPr>
        <p:txBody>
          <a:bodyPr/>
          <a:lstStyle/>
          <a:p>
            <a:r>
              <a:rPr lang="hr-HR" dirty="0" smtClean="0">
                <a:solidFill>
                  <a:schemeClr val="tx1"/>
                </a:solidFill>
              </a:rPr>
              <a:t>-Big cities in Silesia are Wroclaw,Ostrava,Katowice,Gliwice,Zabrze...</a:t>
            </a:r>
            <a:endParaRPr lang="en-US" dirty="0">
              <a:solidFill>
                <a:schemeClr val="tx1"/>
              </a:solidFill>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5" y="3685216"/>
            <a:ext cx="3528392" cy="2552095"/>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212976"/>
            <a:ext cx="5292080" cy="3168352"/>
          </a:xfrm>
          <a:prstGeom prst="rect">
            <a:avLst/>
          </a:prstGeom>
        </p:spPr>
      </p:pic>
    </p:spTree>
    <p:extLst>
      <p:ext uri="{BB962C8B-B14F-4D97-AF65-F5344CB8AC3E}">
        <p14:creationId xmlns:p14="http://schemas.microsoft.com/office/powerpoint/2010/main" val="656234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620688"/>
            <a:ext cx="7772400" cy="1224136"/>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hr-HR" sz="8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KATOWICE CITY</a:t>
            </a:r>
            <a:endParaRPr lang="hr-HR"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Slika 3" descr="katowicw grb.png"/>
          <p:cNvPicPr>
            <a:picLocks noChangeAspect="1"/>
          </p:cNvPicPr>
          <p:nvPr/>
        </p:nvPicPr>
        <p:blipFill>
          <a:blip r:embed="rId2" cstate="print"/>
          <a:stretch>
            <a:fillRect/>
          </a:stretch>
        </p:blipFill>
        <p:spPr>
          <a:xfrm>
            <a:off x="3275856" y="2780928"/>
            <a:ext cx="2712967" cy="3340341"/>
          </a:xfrm>
          <a:prstGeom prst="rect">
            <a:avLst/>
          </a:prstGeom>
        </p:spPr>
      </p:pic>
    </p:spTree>
    <p:extLst>
      <p:ext uri="{BB962C8B-B14F-4D97-AF65-F5344CB8AC3E}">
        <p14:creationId xmlns:p14="http://schemas.microsoft.com/office/powerpoint/2010/main" val="2153514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200" dirty="0" smtClean="0"/>
              <a:t>GEOGRAPHY OF KATOWICE</a:t>
            </a:r>
            <a:endParaRPr lang="hr-HR" sz="3200" dirty="0"/>
          </a:p>
        </p:txBody>
      </p:sp>
      <p:sp>
        <p:nvSpPr>
          <p:cNvPr id="3" name="Rezervirano mjesto sadržaja 2"/>
          <p:cNvSpPr>
            <a:spLocks noGrp="1"/>
          </p:cNvSpPr>
          <p:nvPr>
            <p:ph idx="1"/>
          </p:nvPr>
        </p:nvSpPr>
        <p:spPr>
          <a:xfrm>
            <a:off x="457200" y="1340768"/>
            <a:ext cx="8229600" cy="4785395"/>
          </a:xfrm>
        </p:spPr>
        <p:txBody>
          <a:bodyPr>
            <a:normAutofit/>
          </a:bodyPr>
          <a:lstStyle/>
          <a:p>
            <a:r>
              <a:rPr lang="hr-HR" sz="2800" dirty="0" smtClean="0"/>
              <a:t>Katowice is a city in upper Silesia in southern Poland on Kłodnica and Rawa rivers. Katowice is in the Silesian highlands north of Silesian Beskids. </a:t>
            </a:r>
          </a:p>
          <a:p>
            <a:pPr>
              <a:buNone/>
            </a:pPr>
            <a:endParaRPr lang="hr-HR" sz="2800" dirty="0" smtClean="0"/>
          </a:p>
          <a:p>
            <a:endParaRPr lang="hr-HR" sz="2800" dirty="0"/>
          </a:p>
        </p:txBody>
      </p:sp>
      <p:pic>
        <p:nvPicPr>
          <p:cNvPr id="5" name="Slika 4" descr="poland_map2.JPG"/>
          <p:cNvPicPr>
            <a:picLocks noChangeAspect="1"/>
          </p:cNvPicPr>
          <p:nvPr/>
        </p:nvPicPr>
        <p:blipFill>
          <a:blip r:embed="rId2" cstate="print"/>
          <a:stretch>
            <a:fillRect/>
          </a:stretch>
        </p:blipFill>
        <p:spPr>
          <a:xfrm>
            <a:off x="2195736" y="2865237"/>
            <a:ext cx="4536504" cy="3804123"/>
          </a:xfrm>
          <a:prstGeom prst="rect">
            <a:avLst/>
          </a:prstGeom>
        </p:spPr>
      </p:pic>
    </p:spTree>
    <p:extLst>
      <p:ext uri="{BB962C8B-B14F-4D97-AF65-F5344CB8AC3E}">
        <p14:creationId xmlns:p14="http://schemas.microsoft.com/office/powerpoint/2010/main" val="3670079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22114"/>
          </a:xfrm>
        </p:spPr>
        <p:txBody>
          <a:bodyPr>
            <a:normAutofit/>
          </a:bodyPr>
          <a:lstStyle/>
          <a:p>
            <a:r>
              <a:rPr lang="hr-HR" sz="3200" dirty="0" smtClean="0"/>
              <a:t>HISTORY OF KATOWICE</a:t>
            </a:r>
            <a:endParaRPr lang="hr-HR" sz="3200" dirty="0"/>
          </a:p>
        </p:txBody>
      </p:sp>
      <p:sp>
        <p:nvSpPr>
          <p:cNvPr id="3" name="Rezervirano mjesto sadržaja 2"/>
          <p:cNvSpPr>
            <a:spLocks noGrp="1"/>
          </p:cNvSpPr>
          <p:nvPr>
            <p:ph idx="1"/>
          </p:nvPr>
        </p:nvSpPr>
        <p:spPr>
          <a:xfrm>
            <a:off x="457200" y="1196752"/>
            <a:ext cx="8229600" cy="5328592"/>
          </a:xfrm>
        </p:spPr>
        <p:txBody>
          <a:bodyPr>
            <a:normAutofit lnSpcReduction="10000"/>
          </a:bodyPr>
          <a:lstStyle/>
          <a:p>
            <a:r>
              <a:rPr lang="hr-HR" sz="2400" dirty="0" smtClean="0"/>
              <a:t>The first mention of Katowice dates from sixteenth century. When Katowice was a  small village</a:t>
            </a:r>
            <a:r>
              <a:rPr lang="hr-HR" sz="2400" dirty="0"/>
              <a:t>.</a:t>
            </a:r>
            <a:r>
              <a:rPr lang="hr-HR" sz="2400" dirty="0" smtClean="0"/>
              <a:t> </a:t>
            </a:r>
          </a:p>
          <a:p>
            <a:r>
              <a:rPr lang="hr-HR" sz="2400" dirty="0" smtClean="0"/>
              <a:t>After discovery of coal and steel in the nearby hills the city has developed </a:t>
            </a:r>
          </a:p>
          <a:p>
            <a:r>
              <a:rPr lang="hr-HR" sz="2400" dirty="0" smtClean="0"/>
              <a:t>Katowice became a part of Second Polish Republic after referendum in 1921.</a:t>
            </a:r>
          </a:p>
          <a:p>
            <a:r>
              <a:rPr lang="hr-HR" sz="2400" dirty="0" smtClean="0"/>
              <a:t>In 1939  Katowice was annexed to Nazi Germany. During  German ocupation, Germans killed many people and they destroyed the city monuments. The City was liberated by Red Army in January 1945.</a:t>
            </a:r>
          </a:p>
          <a:p>
            <a:r>
              <a:rPr lang="hr-HR" sz="2400" dirty="0" smtClean="0"/>
              <a:t>Katowice was renamed Stalinogród in 1953 by Polish</a:t>
            </a:r>
            <a:r>
              <a:rPr lang="hr-HR" sz="2400" dirty="0"/>
              <a:t> </a:t>
            </a:r>
            <a:r>
              <a:rPr lang="hr-HR" sz="2400" dirty="0" smtClean="0"/>
              <a:t>communist goverment, but the name Katowice was restored in 1956  because the city population never accepted name Stalinogród. </a:t>
            </a:r>
          </a:p>
          <a:p>
            <a:endParaRPr lang="hr-HR" sz="2400" dirty="0"/>
          </a:p>
        </p:txBody>
      </p:sp>
    </p:spTree>
    <p:extLst>
      <p:ext uri="{BB962C8B-B14F-4D97-AF65-F5344CB8AC3E}">
        <p14:creationId xmlns:p14="http://schemas.microsoft.com/office/powerpoint/2010/main" val="2753681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200" dirty="0" smtClean="0"/>
              <a:t>PHOTOS OF KATOWICE IN THE PAST</a:t>
            </a:r>
            <a:endParaRPr lang="hr-HR" sz="3200" dirty="0"/>
          </a:p>
        </p:txBody>
      </p:sp>
      <p:pic>
        <p:nvPicPr>
          <p:cNvPr id="4" name="Rezervirano mjesto sadržaja 3" descr="katowicehistory.jpg"/>
          <p:cNvPicPr>
            <a:picLocks noGrp="1" noChangeAspect="1"/>
          </p:cNvPicPr>
          <p:nvPr>
            <p:ph idx="1"/>
          </p:nvPr>
        </p:nvPicPr>
        <p:blipFill>
          <a:blip r:embed="rId2" cstate="print"/>
          <a:stretch>
            <a:fillRect/>
          </a:stretch>
        </p:blipFill>
        <p:spPr>
          <a:xfrm>
            <a:off x="899592" y="1412776"/>
            <a:ext cx="4608512" cy="2614084"/>
          </a:xfrm>
        </p:spPr>
      </p:pic>
      <p:pic>
        <p:nvPicPr>
          <p:cNvPr id="5" name="Slika 4" descr="katowicepovijest.jpg"/>
          <p:cNvPicPr>
            <a:picLocks noChangeAspect="1"/>
          </p:cNvPicPr>
          <p:nvPr/>
        </p:nvPicPr>
        <p:blipFill>
          <a:blip r:embed="rId3" cstate="print"/>
          <a:stretch>
            <a:fillRect/>
          </a:stretch>
        </p:blipFill>
        <p:spPr>
          <a:xfrm>
            <a:off x="4499992" y="4149080"/>
            <a:ext cx="3775695" cy="2465401"/>
          </a:xfrm>
          <a:prstGeom prst="rect">
            <a:avLst/>
          </a:prstGeom>
        </p:spPr>
      </p:pic>
    </p:spTree>
    <p:extLst>
      <p:ext uri="{BB962C8B-B14F-4D97-AF65-F5344CB8AC3E}">
        <p14:creationId xmlns:p14="http://schemas.microsoft.com/office/powerpoint/2010/main" val="977275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22114"/>
          </a:xfrm>
        </p:spPr>
        <p:txBody>
          <a:bodyPr>
            <a:normAutofit/>
          </a:bodyPr>
          <a:lstStyle/>
          <a:p>
            <a:r>
              <a:rPr lang="hr-HR" sz="3200" dirty="0" smtClean="0"/>
              <a:t>INHABITANTS OF KATOWICE</a:t>
            </a:r>
            <a:endParaRPr lang="hr-HR" sz="3200" dirty="0"/>
          </a:p>
        </p:txBody>
      </p:sp>
      <p:sp>
        <p:nvSpPr>
          <p:cNvPr id="3" name="Rezervirano mjesto sadržaja 2"/>
          <p:cNvSpPr>
            <a:spLocks noGrp="1"/>
          </p:cNvSpPr>
          <p:nvPr>
            <p:ph idx="1"/>
          </p:nvPr>
        </p:nvSpPr>
        <p:spPr>
          <a:xfrm>
            <a:off x="457200" y="1340768"/>
            <a:ext cx="8229600" cy="5256584"/>
          </a:xfrm>
        </p:spPr>
        <p:txBody>
          <a:bodyPr>
            <a:normAutofit/>
          </a:bodyPr>
          <a:lstStyle/>
          <a:p>
            <a:r>
              <a:rPr lang="hr-HR" sz="2800" dirty="0"/>
              <a:t>I</a:t>
            </a:r>
            <a:r>
              <a:rPr lang="en-US" sz="2400" dirty="0" smtClean="0"/>
              <a:t>n Katowice </a:t>
            </a:r>
            <a:r>
              <a:rPr lang="hr-HR" sz="2400" dirty="0" smtClean="0"/>
              <a:t>there </a:t>
            </a:r>
            <a:r>
              <a:rPr lang="en-US" sz="2400" dirty="0" smtClean="0"/>
              <a:t>live 307,233 people, but the metropolitan area has between </a:t>
            </a:r>
            <a:r>
              <a:rPr lang="hr-HR" sz="2400" dirty="0" smtClean="0"/>
              <a:t>3 and 3.5 </a:t>
            </a:r>
            <a:r>
              <a:rPr lang="en-US" sz="2400" dirty="0" smtClean="0"/>
              <a:t>million people.</a:t>
            </a:r>
            <a:endParaRPr lang="hr-HR" sz="2400" dirty="0" smtClean="0"/>
          </a:p>
          <a:p>
            <a:r>
              <a:rPr lang="hr-HR" sz="2400" dirty="0" smtClean="0"/>
              <a:t>Famouse people from Katowice are: Henryk Górecki</a:t>
            </a:r>
            <a:r>
              <a:rPr lang="hr-HR" sz="2400" dirty="0"/>
              <a:t> </a:t>
            </a:r>
            <a:r>
              <a:rPr lang="hr-HR" sz="2400" dirty="0" smtClean="0"/>
              <a:t>famous Polish composer who composed Symphony No. 3., Kazmerz Kutz famous Polish film director and politician, Waldemar Świerzy Polish artist, Wojciech Kilar was </a:t>
            </a:r>
            <a:r>
              <a:rPr lang="en-US" sz="2400" dirty="0" smtClean="0"/>
              <a:t>Polish classical and film music composer</a:t>
            </a:r>
            <a:r>
              <a:rPr lang="hr-HR" sz="2400" dirty="0" smtClean="0"/>
              <a:t>, Jerzy Kukuczka </a:t>
            </a:r>
            <a:r>
              <a:rPr lang="en-US" sz="2400" dirty="0" smtClean="0"/>
              <a:t>was a Polish alpine and high-altitude climber</a:t>
            </a:r>
            <a:r>
              <a:rPr lang="hr-HR" sz="2400" dirty="0" smtClean="0"/>
              <a:t>.</a:t>
            </a:r>
          </a:p>
          <a:p>
            <a:endParaRPr lang="hr-HR" sz="2400" dirty="0"/>
          </a:p>
          <a:p>
            <a:endParaRPr lang="hr-HR" sz="2400" dirty="0" smtClean="0"/>
          </a:p>
          <a:p>
            <a:r>
              <a:rPr lang="hr-HR" sz="2400" dirty="0" smtClean="0"/>
              <a:t>Henryk Górecki</a:t>
            </a:r>
          </a:p>
          <a:p>
            <a:endParaRPr lang="hr-HR" sz="2400" dirty="0" smtClean="0"/>
          </a:p>
          <a:p>
            <a:endParaRPr lang="hr-HR" sz="2400" dirty="0"/>
          </a:p>
          <a:p>
            <a:pPr>
              <a:buNone/>
            </a:pPr>
            <a:endParaRPr lang="hr-HR" sz="2400" dirty="0"/>
          </a:p>
        </p:txBody>
      </p:sp>
      <p:pic>
        <p:nvPicPr>
          <p:cNvPr id="4" name="Slika 3" descr="gorecki.jpg"/>
          <p:cNvPicPr>
            <a:picLocks noChangeAspect="1"/>
          </p:cNvPicPr>
          <p:nvPr/>
        </p:nvPicPr>
        <p:blipFill>
          <a:blip r:embed="rId2" cstate="print"/>
          <a:stretch>
            <a:fillRect/>
          </a:stretch>
        </p:blipFill>
        <p:spPr>
          <a:xfrm>
            <a:off x="3923928" y="4293096"/>
            <a:ext cx="3528392" cy="2160240"/>
          </a:xfrm>
          <a:prstGeom prst="rect">
            <a:avLst/>
          </a:prstGeom>
        </p:spPr>
      </p:pic>
    </p:spTree>
    <p:extLst>
      <p:ext uri="{BB962C8B-B14F-4D97-AF65-F5344CB8AC3E}">
        <p14:creationId xmlns:p14="http://schemas.microsoft.com/office/powerpoint/2010/main" val="2320646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200" dirty="0" smtClean="0"/>
              <a:t>AN INTERESTING BOND</a:t>
            </a:r>
            <a:endParaRPr lang="en-US" sz="3200" dirty="0"/>
          </a:p>
        </p:txBody>
      </p:sp>
      <p:sp>
        <p:nvSpPr>
          <p:cNvPr id="5" name="Rezervirano mjesto sadržaja 4"/>
          <p:cNvSpPr>
            <a:spLocks noGrp="1"/>
          </p:cNvSpPr>
          <p:nvPr>
            <p:ph idx="1"/>
          </p:nvPr>
        </p:nvSpPr>
        <p:spPr>
          <a:xfrm>
            <a:off x="457200" y="1340768"/>
            <a:ext cx="8229600" cy="4785395"/>
          </a:xfrm>
        </p:spPr>
        <p:txBody>
          <a:bodyPr>
            <a:normAutofit/>
          </a:bodyPr>
          <a:lstStyle/>
          <a:p>
            <a:r>
              <a:rPr lang="en-GB" sz="2800" dirty="0"/>
              <a:t>One of the attractions of Katowice is the statue of Marshal Jozef Pilsudski , on </a:t>
            </a:r>
            <a:r>
              <a:rPr lang="en-GB" sz="2800" dirty="0" smtClean="0"/>
              <a:t>horseback</a:t>
            </a:r>
            <a:r>
              <a:rPr lang="hr-HR" sz="2800" dirty="0" smtClean="0"/>
              <a:t>,who was</a:t>
            </a:r>
            <a:r>
              <a:rPr lang="en-GB" sz="2800" dirty="0" smtClean="0"/>
              <a:t> </a:t>
            </a:r>
            <a:r>
              <a:rPr lang="en-GB" sz="2800" dirty="0"/>
              <a:t>the restorer  of the Polish </a:t>
            </a:r>
            <a:r>
              <a:rPr lang="en-GB" sz="2800" dirty="0" smtClean="0"/>
              <a:t>state</a:t>
            </a:r>
            <a:r>
              <a:rPr lang="hr-HR" sz="2800" dirty="0" err="1" smtClean="0"/>
              <a:t>.The</a:t>
            </a:r>
            <a:r>
              <a:rPr lang="hr-HR" sz="2800" dirty="0" smtClean="0"/>
              <a:t> </a:t>
            </a:r>
            <a:r>
              <a:rPr lang="hr-HR" sz="2800" dirty="0"/>
              <a:t>s</a:t>
            </a:r>
            <a:r>
              <a:rPr lang="hr-HR" sz="2800" dirty="0" smtClean="0"/>
              <a:t>tatue was </a:t>
            </a:r>
            <a:r>
              <a:rPr lang="en-GB" sz="2800" dirty="0" smtClean="0"/>
              <a:t>made </a:t>
            </a:r>
            <a:r>
              <a:rPr lang="en-GB" sz="2800" dirty="0"/>
              <a:t>by famous Croatian sculptor,  Anton </a:t>
            </a:r>
            <a:r>
              <a:rPr lang="en-GB" sz="2800" dirty="0" err="1" smtClean="0"/>
              <a:t>Augustin</a:t>
            </a:r>
            <a:r>
              <a:rPr lang="hr-HR" sz="2800" dirty="0" smtClean="0"/>
              <a:t>č</a:t>
            </a:r>
            <a:r>
              <a:rPr lang="en-GB" sz="2800" dirty="0" err="1" smtClean="0"/>
              <a:t>i</a:t>
            </a:r>
            <a:r>
              <a:rPr lang="hr-HR" sz="2800" smtClean="0"/>
              <a:t>ć. </a:t>
            </a:r>
            <a:endParaRPr lang="en-US" sz="28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500930"/>
            <a:ext cx="4095055" cy="307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588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a:bodyPr>
          <a:lstStyle/>
          <a:p>
            <a:r>
              <a:rPr lang="hr-HR" sz="3200" dirty="0" smtClean="0"/>
              <a:t>ECONOMY OF KATOWICE</a:t>
            </a:r>
            <a:endParaRPr lang="hr-HR" sz="3200" dirty="0"/>
          </a:p>
        </p:txBody>
      </p:sp>
      <p:sp>
        <p:nvSpPr>
          <p:cNvPr id="3" name="Rezervirano mjesto sadržaja 2"/>
          <p:cNvSpPr>
            <a:spLocks noGrp="1"/>
          </p:cNvSpPr>
          <p:nvPr>
            <p:ph idx="1"/>
          </p:nvPr>
        </p:nvSpPr>
        <p:spPr>
          <a:xfrm>
            <a:off x="457200" y="1340768"/>
            <a:ext cx="8229600" cy="4785395"/>
          </a:xfrm>
        </p:spPr>
        <p:txBody>
          <a:bodyPr>
            <a:normAutofit/>
          </a:bodyPr>
          <a:lstStyle/>
          <a:p>
            <a:r>
              <a:rPr lang="hr-HR" sz="2800" dirty="0" smtClean="0"/>
              <a:t>Katowice is the center of science, culture,industry, business, trade fair exhibitions and transport in upper Silesian region.</a:t>
            </a:r>
          </a:p>
          <a:p>
            <a:r>
              <a:rPr lang="hr-HR" sz="2800" dirty="0" smtClean="0"/>
              <a:t>Today Katowice is rapidly growing city and emerging metropolis </a:t>
            </a:r>
          </a:p>
          <a:p>
            <a:r>
              <a:rPr lang="hr-HR" sz="2800" dirty="0" smtClean="0"/>
              <a:t>It is also the 16th most economical powerful city by GDP in European Union.</a:t>
            </a:r>
          </a:p>
          <a:p>
            <a:r>
              <a:rPr lang="en-US" sz="2800" dirty="0" smtClean="0"/>
              <a:t>Katowice is a large coal and steel center. It has several coal mines organized into unions</a:t>
            </a:r>
            <a:r>
              <a:rPr lang="hr-HR" sz="2800" dirty="0" smtClean="0"/>
              <a:t>,</a:t>
            </a:r>
            <a:r>
              <a:rPr lang="en-US" sz="2800" dirty="0" smtClean="0"/>
              <a:t> two steelworks </a:t>
            </a:r>
            <a:r>
              <a:rPr lang="hr-HR" sz="2800" dirty="0" smtClean="0"/>
              <a:t>a</a:t>
            </a:r>
            <a:r>
              <a:rPr lang="en-US" sz="2800" dirty="0" smtClean="0"/>
              <a:t>nd one foundry of non-ferrous metals</a:t>
            </a:r>
            <a:endParaRPr lang="hr-HR" sz="2800" dirty="0"/>
          </a:p>
        </p:txBody>
      </p:sp>
    </p:spTree>
    <p:extLst>
      <p:ext uri="{BB962C8B-B14F-4D97-AF65-F5344CB8AC3E}">
        <p14:creationId xmlns:p14="http://schemas.microsoft.com/office/powerpoint/2010/main" val="1738913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H="1">
            <a:off x="7308304" y="1340768"/>
            <a:ext cx="144016" cy="288032"/>
          </a:xfrm>
        </p:spPr>
        <p:txBody>
          <a:bodyPr>
            <a:normAutofit/>
          </a:bodyPr>
          <a:lstStyle/>
          <a:p>
            <a:endParaRPr lang="hr-HR" sz="800" b="1" dirty="0"/>
          </a:p>
        </p:txBody>
      </p:sp>
      <p:sp>
        <p:nvSpPr>
          <p:cNvPr id="3" name="Subtitle 2"/>
          <p:cNvSpPr>
            <a:spLocks noGrp="1"/>
          </p:cNvSpPr>
          <p:nvPr>
            <p:ph type="subTitle" idx="1"/>
          </p:nvPr>
        </p:nvSpPr>
        <p:spPr>
          <a:xfrm>
            <a:off x="179512" y="4653136"/>
            <a:ext cx="8712968" cy="2088232"/>
          </a:xfrm>
          <a:ln>
            <a:solidFill>
              <a:schemeClr val="bg1"/>
            </a:solidFill>
          </a:ln>
        </p:spPr>
        <p:txBody>
          <a:bodyPr>
            <a:normAutofit/>
          </a:bodyPr>
          <a:lstStyle/>
          <a:p>
            <a:r>
              <a:rPr lang="hr-HR" sz="2400" b="1" dirty="0">
                <a:solidFill>
                  <a:schemeClr val="tx1"/>
                </a:solidFill>
              </a:rPr>
              <a:t>T</a:t>
            </a:r>
            <a:r>
              <a:rPr lang="en-US" sz="2400" b="1" dirty="0" smtClean="0">
                <a:solidFill>
                  <a:schemeClr val="tx1"/>
                </a:solidFill>
              </a:rPr>
              <a:t>he Republic of Poland is a country in Central Europe bordered by Germany to the west</a:t>
            </a:r>
            <a:r>
              <a:rPr lang="hr-HR" sz="2400" b="1" dirty="0" smtClean="0">
                <a:solidFill>
                  <a:schemeClr val="tx1"/>
                </a:solidFill>
              </a:rPr>
              <a:t>,</a:t>
            </a:r>
            <a:r>
              <a:rPr lang="en-US" sz="2400" b="1" dirty="0" smtClean="0">
                <a:solidFill>
                  <a:schemeClr val="tx1"/>
                </a:solidFill>
              </a:rPr>
              <a:t> the Czech Republic and Slovakia to the south</a:t>
            </a:r>
            <a:r>
              <a:rPr lang="hr-HR" sz="2400" b="1" dirty="0" smtClean="0">
                <a:solidFill>
                  <a:schemeClr val="tx1"/>
                </a:solidFill>
              </a:rPr>
              <a:t>, </a:t>
            </a:r>
            <a:r>
              <a:rPr lang="en-US" sz="2400" b="1" dirty="0" smtClean="0">
                <a:solidFill>
                  <a:schemeClr val="tx1"/>
                </a:solidFill>
              </a:rPr>
              <a:t>Ukraine and Belarus to the east</a:t>
            </a:r>
            <a:r>
              <a:rPr lang="hr-HR" sz="2400" b="1" dirty="0" smtClean="0">
                <a:solidFill>
                  <a:schemeClr val="tx1"/>
                </a:solidFill>
              </a:rPr>
              <a:t>,</a:t>
            </a:r>
            <a:r>
              <a:rPr lang="en-US" sz="2400" b="1" dirty="0" smtClean="0">
                <a:solidFill>
                  <a:schemeClr val="tx1"/>
                </a:solidFill>
              </a:rPr>
              <a:t> and the Baltic Sea, Kaliningrad Oblast and Lithuania to the north. </a:t>
            </a:r>
            <a:r>
              <a:rPr lang="hr-HR" sz="2400" b="1" dirty="0" smtClean="0">
                <a:solidFill>
                  <a:schemeClr val="tx1"/>
                </a:solidFill>
              </a:rPr>
              <a:t>Polad is slavic country, official language is Polish and it has 38 530 000 residents.</a:t>
            </a:r>
            <a:endParaRPr lang="hr-HR" sz="2400" b="1" dirty="0">
              <a:solidFill>
                <a:schemeClr val="tx1"/>
              </a:solidFill>
            </a:endParaRPr>
          </a:p>
        </p:txBody>
      </p:sp>
      <p:pic>
        <p:nvPicPr>
          <p:cNvPr id="1026" name="Picture 2" descr="D:\Downloads\žžžž.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26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850106"/>
          </a:xfrm>
        </p:spPr>
        <p:txBody>
          <a:bodyPr>
            <a:normAutofit/>
          </a:bodyPr>
          <a:lstStyle/>
          <a:p>
            <a:r>
              <a:rPr lang="hr-HR" sz="3200" dirty="0" smtClean="0"/>
              <a:t>KATOWICE TODAY</a:t>
            </a:r>
            <a:endParaRPr lang="hr-HR" sz="3200" dirty="0"/>
          </a:p>
        </p:txBody>
      </p:sp>
      <p:pic>
        <p:nvPicPr>
          <p:cNvPr id="4" name="Rezervirano mjesto sadržaja 3" descr="katowice.jpg"/>
          <p:cNvPicPr>
            <a:picLocks noGrp="1" noChangeAspect="1"/>
          </p:cNvPicPr>
          <p:nvPr>
            <p:ph idx="1"/>
          </p:nvPr>
        </p:nvPicPr>
        <p:blipFill>
          <a:blip r:embed="rId2" cstate="print"/>
          <a:stretch>
            <a:fillRect/>
          </a:stretch>
        </p:blipFill>
        <p:spPr>
          <a:xfrm>
            <a:off x="467544" y="1268760"/>
            <a:ext cx="3433564" cy="2277597"/>
          </a:xfrm>
        </p:spPr>
      </p:pic>
      <p:pic>
        <p:nvPicPr>
          <p:cNvPr id="5" name="Slika 4" descr="Katowice_-_L.O._im._Mickiewicza_nocą_1.JPG"/>
          <p:cNvPicPr>
            <a:picLocks noChangeAspect="1"/>
          </p:cNvPicPr>
          <p:nvPr/>
        </p:nvPicPr>
        <p:blipFill>
          <a:blip r:embed="rId3" cstate="print"/>
          <a:stretch>
            <a:fillRect/>
          </a:stretch>
        </p:blipFill>
        <p:spPr>
          <a:xfrm>
            <a:off x="4644008" y="3933056"/>
            <a:ext cx="3360373" cy="2520280"/>
          </a:xfrm>
          <a:prstGeom prst="rect">
            <a:avLst/>
          </a:prstGeom>
        </p:spPr>
      </p:pic>
      <p:pic>
        <p:nvPicPr>
          <p:cNvPr id="6" name="Slika 5" descr="katowicee.jpeg"/>
          <p:cNvPicPr>
            <a:picLocks noChangeAspect="1"/>
          </p:cNvPicPr>
          <p:nvPr/>
        </p:nvPicPr>
        <p:blipFill>
          <a:blip r:embed="rId4" cstate="print"/>
          <a:stretch>
            <a:fillRect/>
          </a:stretch>
        </p:blipFill>
        <p:spPr>
          <a:xfrm>
            <a:off x="4499992" y="1268761"/>
            <a:ext cx="3672408" cy="2360227"/>
          </a:xfrm>
          <a:prstGeom prst="rect">
            <a:avLst/>
          </a:prstGeom>
        </p:spPr>
      </p:pic>
      <p:pic>
        <p:nvPicPr>
          <p:cNvPr id="8" name="Slika 7" descr="5983614488_c26acf6258_z.jpg"/>
          <p:cNvPicPr>
            <a:picLocks noChangeAspect="1"/>
          </p:cNvPicPr>
          <p:nvPr/>
        </p:nvPicPr>
        <p:blipFill>
          <a:blip r:embed="rId5" cstate="print"/>
          <a:stretch>
            <a:fillRect/>
          </a:stretch>
        </p:blipFill>
        <p:spPr>
          <a:xfrm>
            <a:off x="467544" y="4005064"/>
            <a:ext cx="3628391" cy="2415148"/>
          </a:xfrm>
          <a:prstGeom prst="rect">
            <a:avLst/>
          </a:prstGeom>
        </p:spPr>
      </p:pic>
    </p:spTree>
    <p:extLst>
      <p:ext uri="{BB962C8B-B14F-4D97-AF65-F5344CB8AC3E}">
        <p14:creationId xmlns:p14="http://schemas.microsoft.com/office/powerpoint/2010/main" val="4085347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42640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4680520" cy="1224136"/>
          </a:xfrm>
        </p:spPr>
        <p:txBody>
          <a:bodyPr>
            <a:noAutofit/>
          </a:bodyPr>
          <a:lstStyle/>
          <a:p>
            <a:r>
              <a:rPr lang="hr-HR" sz="4000" b="1" dirty="0" smtClean="0"/>
              <a:t>Poland’s flag and coat of arms</a:t>
            </a:r>
            <a:endParaRPr lang="hr-HR" sz="4000" b="1" dirty="0"/>
          </a:p>
        </p:txBody>
      </p:sp>
      <p:sp>
        <p:nvSpPr>
          <p:cNvPr id="3" name="Text Placeholder 2"/>
          <p:cNvSpPr>
            <a:spLocks noGrp="1"/>
          </p:cNvSpPr>
          <p:nvPr>
            <p:ph type="body" idx="1"/>
          </p:nvPr>
        </p:nvSpPr>
        <p:spPr>
          <a:xfrm>
            <a:off x="467544" y="1988840"/>
            <a:ext cx="4104456" cy="2520280"/>
          </a:xfrm>
        </p:spPr>
        <p:txBody>
          <a:bodyPr>
            <a:normAutofit fontScale="92500" lnSpcReduction="10000"/>
          </a:bodyPr>
          <a:lstStyle/>
          <a:p>
            <a:r>
              <a:rPr lang="en-US" dirty="0" smtClean="0"/>
              <a:t>The flag of Poland consists of two horizontal stripes</a:t>
            </a:r>
            <a:r>
              <a:rPr lang="hr-HR" dirty="0" smtClean="0"/>
              <a:t>, </a:t>
            </a:r>
            <a:r>
              <a:rPr lang="en-US" dirty="0" smtClean="0"/>
              <a:t>the upper one white and the lower one red. White and red </a:t>
            </a:r>
            <a:r>
              <a:rPr lang="hr-HR" dirty="0" smtClean="0"/>
              <a:t>are </a:t>
            </a:r>
            <a:r>
              <a:rPr lang="en-US" dirty="0" smtClean="0"/>
              <a:t>officially</a:t>
            </a:r>
            <a:r>
              <a:rPr lang="hr-HR" dirty="0" smtClean="0"/>
              <a:t> colors of the Poland. </a:t>
            </a:r>
            <a:r>
              <a:rPr lang="en-US" dirty="0" smtClean="0"/>
              <a:t>The national flag was officially adopted in 1919. Since 2004</a:t>
            </a:r>
            <a:r>
              <a:rPr lang="hr-HR" dirty="0" smtClean="0"/>
              <a:t>.</a:t>
            </a:r>
            <a:r>
              <a:rPr lang="en-US" dirty="0" smtClean="0"/>
              <a:t> Polish Flag Day is celebrated on May 2.</a:t>
            </a:r>
            <a:endParaRPr lang="hr-HR" dirty="0" smtClean="0"/>
          </a:p>
          <a:p>
            <a:endParaRPr lang="hr-HR"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552" y="4221088"/>
            <a:ext cx="3816424" cy="2376264"/>
          </a:xfrm>
        </p:spPr>
        <p:style>
          <a:lnRef idx="2">
            <a:schemeClr val="dk1">
              <a:shade val="50000"/>
            </a:schemeClr>
          </a:lnRef>
          <a:fillRef idx="1">
            <a:schemeClr val="dk1"/>
          </a:fillRef>
          <a:effectRef idx="0">
            <a:schemeClr val="dk1"/>
          </a:effectRef>
          <a:fontRef idx="minor">
            <a:schemeClr val="lt1"/>
          </a:fontRef>
        </p:style>
      </p:pic>
      <p:sp>
        <p:nvSpPr>
          <p:cNvPr id="5" name="Text Placeholder 4"/>
          <p:cNvSpPr>
            <a:spLocks noGrp="1"/>
          </p:cNvSpPr>
          <p:nvPr>
            <p:ph type="body" sz="quarter" idx="3"/>
          </p:nvPr>
        </p:nvSpPr>
        <p:spPr>
          <a:xfrm>
            <a:off x="5004048" y="0"/>
            <a:ext cx="4139952" cy="4293096"/>
          </a:xfrm>
        </p:spPr>
        <p:txBody>
          <a:bodyPr>
            <a:noAutofit/>
          </a:bodyPr>
          <a:lstStyle/>
          <a:p>
            <a:r>
              <a:rPr lang="en-US" sz="2000" dirty="0" smtClean="0"/>
              <a:t>The White Eagle is the national coat of arms of Poland. It is a white eagle</a:t>
            </a:r>
            <a:r>
              <a:rPr lang="hr-HR" sz="2000" dirty="0" smtClean="0"/>
              <a:t> </a:t>
            </a:r>
            <a:r>
              <a:rPr lang="en-US" sz="2000" dirty="0" smtClean="0"/>
              <a:t>wearing a golden crown, in a red shield. The White Eagle emblem originated when Poland's legendary </a:t>
            </a:r>
            <a:r>
              <a:rPr lang="hr-HR" sz="2000" dirty="0" smtClean="0"/>
              <a:t> </a:t>
            </a:r>
            <a:r>
              <a:rPr lang="en-US" sz="2000" dirty="0" smtClean="0"/>
              <a:t>founder Lech saw a white eagle's nest. When he looked at the bird, a ray of sunshine from the red setting sun fell on its wings, so they appeared </a:t>
            </a:r>
            <a:r>
              <a:rPr lang="hr-HR" sz="2000" dirty="0" smtClean="0"/>
              <a:t> </a:t>
            </a:r>
            <a:r>
              <a:rPr lang="en-US" sz="2000" dirty="0" smtClean="0"/>
              <a:t>tipped </a:t>
            </a:r>
            <a:r>
              <a:rPr lang="hr-HR" sz="2000" dirty="0" smtClean="0"/>
              <a:t> </a:t>
            </a:r>
            <a:r>
              <a:rPr lang="en-US" sz="2000" dirty="0" smtClean="0"/>
              <a:t>with </a:t>
            </a:r>
            <a:r>
              <a:rPr lang="hr-HR" sz="2000" dirty="0" smtClean="0"/>
              <a:t> </a:t>
            </a:r>
            <a:r>
              <a:rPr lang="en-US" sz="2000" dirty="0" smtClean="0"/>
              <a:t>gold, the rest of the eagle</a:t>
            </a:r>
            <a:r>
              <a:rPr lang="hr-HR" sz="2000" dirty="0" smtClean="0"/>
              <a:t> was</a:t>
            </a:r>
            <a:r>
              <a:rPr lang="en-US" sz="2000" dirty="0" smtClean="0"/>
              <a:t> pure white. He was delighted and decided</a:t>
            </a:r>
            <a:r>
              <a:rPr lang="hr-HR" sz="2000" dirty="0" smtClean="0"/>
              <a:t> </a:t>
            </a:r>
            <a:r>
              <a:rPr lang="en-US" sz="2000" dirty="0" smtClean="0"/>
              <a:t> to settle there and placed the eagle on his emblem. </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64088" y="4365104"/>
            <a:ext cx="2808312" cy="2492896"/>
          </a:xfrm>
        </p:spPr>
      </p:pic>
    </p:spTree>
    <p:extLst>
      <p:ext uri="{BB962C8B-B14F-4D97-AF65-F5344CB8AC3E}">
        <p14:creationId xmlns:p14="http://schemas.microsoft.com/office/powerpoint/2010/main" val="2033182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8" y="0"/>
            <a:ext cx="7302299" cy="764704"/>
          </a:xfrm>
        </p:spPr>
        <p:txBody>
          <a:bodyPr/>
          <a:lstStyle/>
          <a:p>
            <a:r>
              <a:rPr lang="hr-HR" dirty="0" smtClean="0"/>
              <a:t>History </a:t>
            </a:r>
            <a:endParaRPr lang="hr-HR" dirty="0"/>
          </a:p>
        </p:txBody>
      </p:sp>
      <p:sp>
        <p:nvSpPr>
          <p:cNvPr id="3" name="Content Placeholder 2"/>
          <p:cNvSpPr>
            <a:spLocks noGrp="1"/>
          </p:cNvSpPr>
          <p:nvPr>
            <p:ph idx="1"/>
          </p:nvPr>
        </p:nvSpPr>
        <p:spPr>
          <a:xfrm>
            <a:off x="0" y="692696"/>
            <a:ext cx="9144000" cy="5433467"/>
          </a:xfrm>
        </p:spPr>
        <p:txBody>
          <a:bodyPr>
            <a:normAutofit/>
          </a:bodyPr>
          <a:lstStyle/>
          <a:p>
            <a:r>
              <a:rPr lang="hr-HR" sz="2000" b="1" dirty="0" smtClean="0"/>
              <a:t>T</a:t>
            </a:r>
            <a:r>
              <a:rPr lang="en-US" sz="2000" b="1" dirty="0" smtClean="0"/>
              <a:t>he </a:t>
            </a:r>
            <a:r>
              <a:rPr lang="en-US" sz="2000" b="1" dirty="0"/>
              <a:t>name of Poland, which appears in </a:t>
            </a:r>
            <a:r>
              <a:rPr lang="en-US" sz="2000" b="1" dirty="0" smtClean="0"/>
              <a:t>the </a:t>
            </a:r>
            <a:r>
              <a:rPr lang="en-US" sz="2000" b="1" dirty="0"/>
              <a:t>11th century, comes from the ancient Slavic </a:t>
            </a:r>
            <a:r>
              <a:rPr lang="en-US" sz="2000" b="1" dirty="0" smtClean="0"/>
              <a:t>tribes</a:t>
            </a:r>
            <a:r>
              <a:rPr lang="hr-HR" sz="2000" b="1" dirty="0" smtClean="0"/>
              <a:t> </a:t>
            </a:r>
            <a:r>
              <a:rPr lang="en-US" sz="2000" b="1" dirty="0" smtClean="0"/>
              <a:t>who </a:t>
            </a:r>
            <a:r>
              <a:rPr lang="en-US" sz="2000" b="1" dirty="0"/>
              <a:t>settled in the lowlands between </a:t>
            </a:r>
            <a:r>
              <a:rPr lang="en-US" sz="2000" b="1" dirty="0" smtClean="0"/>
              <a:t>the Oder </a:t>
            </a:r>
            <a:r>
              <a:rPr lang="en-US" sz="2000" b="1" dirty="0"/>
              <a:t>and </a:t>
            </a:r>
            <a:r>
              <a:rPr lang="en-US" sz="2000" b="1" dirty="0" smtClean="0"/>
              <a:t>Vistula</a:t>
            </a:r>
            <a:r>
              <a:rPr lang="hr-HR" sz="2000" b="1" dirty="0" smtClean="0"/>
              <a:t>,</a:t>
            </a:r>
            <a:r>
              <a:rPr lang="en-US" sz="2000" b="1" dirty="0" smtClean="0"/>
              <a:t> </a:t>
            </a:r>
            <a:r>
              <a:rPr lang="en-US" sz="2000" b="1" dirty="0"/>
              <a:t>after the fall of the Roman Empire in the 5th century. After the First World War, Poland was established as an independent state. After World War II, gained new territories in the West, but lost twice as large areas in the </a:t>
            </a:r>
            <a:r>
              <a:rPr lang="en-US" sz="2000" b="1" dirty="0" smtClean="0"/>
              <a:t>east.</a:t>
            </a:r>
            <a:r>
              <a:rPr lang="hr-HR" sz="2000" b="1" dirty="0" smtClean="0"/>
              <a:t> </a:t>
            </a:r>
            <a:r>
              <a:rPr lang="hr-HR" sz="2000" b="1" dirty="0"/>
              <a:t>I</a:t>
            </a:r>
            <a:r>
              <a:rPr lang="en-US" sz="2000" b="1" dirty="0" smtClean="0"/>
              <a:t>n 1999</a:t>
            </a:r>
            <a:r>
              <a:rPr lang="hr-HR" sz="2000" b="1" dirty="0" smtClean="0"/>
              <a:t>.</a:t>
            </a:r>
            <a:r>
              <a:rPr lang="en-US" sz="2000" b="1" dirty="0" smtClean="0"/>
              <a:t> </a:t>
            </a:r>
            <a:r>
              <a:rPr lang="hr-HR" sz="2000" b="1" dirty="0" smtClean="0"/>
              <a:t>Poland </a:t>
            </a:r>
            <a:r>
              <a:rPr lang="en-US" sz="2000" b="1" dirty="0" smtClean="0"/>
              <a:t>entered </a:t>
            </a:r>
            <a:r>
              <a:rPr lang="en-US" sz="2000" b="1" dirty="0"/>
              <a:t>into an alliance NATO, and on 1 May 2004, joined the European Union.</a:t>
            </a:r>
            <a:endParaRPr lang="hr-HR" sz="2000" b="1" dirty="0"/>
          </a:p>
        </p:txBody>
      </p:sp>
      <p:pic>
        <p:nvPicPr>
          <p:cNvPr id="1026" name="Picture 2" descr="D:\Downloads\ž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5192"/>
            <a:ext cx="8712968" cy="425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80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About Poland</a:t>
            </a:r>
            <a:endParaRPr lang="hr-HR" dirty="0"/>
          </a:p>
        </p:txBody>
      </p:sp>
      <p:sp>
        <p:nvSpPr>
          <p:cNvPr id="3" name="Content Placeholder 2"/>
          <p:cNvSpPr>
            <a:spLocks noGrp="1"/>
          </p:cNvSpPr>
          <p:nvPr>
            <p:ph sz="half" idx="1"/>
          </p:nvPr>
        </p:nvSpPr>
        <p:spPr/>
        <p:txBody>
          <a:bodyPr>
            <a:normAutofit fontScale="85000" lnSpcReduction="10000"/>
          </a:bodyPr>
          <a:lstStyle/>
          <a:p>
            <a:r>
              <a:rPr lang="hr-HR" dirty="0" smtClean="0"/>
              <a:t>Poland is mainly a lowland country. The largest part of the state occupies the Baltic lowland. The Baltic coast is low and marshy. The important economic sector is agriculture. Most are grown potatoes, sugar beet and cereals. More important industrial centers of the capital city od Warsaw, Krakow, Katowice,  Poznan and Lodz.</a:t>
            </a:r>
            <a:endParaRPr lang="hr-HR"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8004" y="2852936"/>
            <a:ext cx="4320480" cy="3096344"/>
          </a:xfrm>
        </p:spPr>
      </p:pic>
      <p:sp>
        <p:nvSpPr>
          <p:cNvPr id="6" name="Rectangle 5"/>
          <p:cNvSpPr/>
          <p:nvPr/>
        </p:nvSpPr>
        <p:spPr>
          <a:xfrm>
            <a:off x="4788024" y="1700808"/>
            <a:ext cx="3960440" cy="1015663"/>
          </a:xfrm>
          <a:prstGeom prst="rect">
            <a:avLst/>
          </a:prstGeom>
        </p:spPr>
        <p:txBody>
          <a:bodyPr wrap="square">
            <a:spAutoFit/>
          </a:bodyPr>
          <a:lstStyle/>
          <a:p>
            <a:r>
              <a:rPr lang="hr-HR" sz="2000" b="1" dirty="0" smtClean="0"/>
              <a:t>The capital is Warsaw, it’s situated  in the center of the state. This is Warsaw’s  old town.</a:t>
            </a:r>
            <a:endParaRPr lang="hr-HR" sz="2000" b="1" dirty="0"/>
          </a:p>
        </p:txBody>
      </p:sp>
    </p:spTree>
    <p:extLst>
      <p:ext uri="{BB962C8B-B14F-4D97-AF65-F5344CB8AC3E}">
        <p14:creationId xmlns:p14="http://schemas.microsoft.com/office/powerpoint/2010/main" val="1580428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3568" y="116632"/>
            <a:ext cx="7772400" cy="1196752"/>
          </a:xfrm>
        </p:spPr>
        <p:txBody>
          <a:bodyPr/>
          <a:lstStyle/>
          <a:p>
            <a:r>
              <a:rPr lang="hr-HR" dirty="0" smtClean="0"/>
              <a:t>SILESIA</a:t>
            </a:r>
            <a:endParaRPr lang="en-US" dirty="0"/>
          </a:p>
        </p:txBody>
      </p:sp>
      <p:sp>
        <p:nvSpPr>
          <p:cNvPr id="3" name="Podnaslov 2"/>
          <p:cNvSpPr>
            <a:spLocks noGrp="1"/>
          </p:cNvSpPr>
          <p:nvPr>
            <p:ph type="subTitle" idx="1"/>
          </p:nvPr>
        </p:nvSpPr>
        <p:spPr>
          <a:xfrm>
            <a:off x="395536" y="764704"/>
            <a:ext cx="3744416" cy="5976664"/>
          </a:xfrm>
        </p:spPr>
        <p:txBody>
          <a:bodyPr>
            <a:normAutofit fontScale="92500"/>
          </a:bodyPr>
          <a:lstStyle/>
          <a:p>
            <a:r>
              <a:rPr lang="hr-HR" dirty="0">
                <a:solidFill>
                  <a:schemeClr val="tx1"/>
                </a:solidFill>
              </a:rPr>
              <a:t>-</a:t>
            </a:r>
            <a:r>
              <a:rPr lang="hr-HR" dirty="0" smtClean="0">
                <a:solidFill>
                  <a:schemeClr val="tx1"/>
                </a:solidFill>
              </a:rPr>
              <a:t>Silesia </a:t>
            </a:r>
            <a:r>
              <a:rPr lang="hr-HR" dirty="0">
                <a:solidFill>
                  <a:schemeClr val="tx1"/>
                </a:solidFill>
              </a:rPr>
              <a:t>is historical  area in the eastern part of Central Europe in the basin of the upper and middle Oder.</a:t>
            </a:r>
          </a:p>
          <a:p>
            <a:r>
              <a:rPr lang="hr-HR" dirty="0">
                <a:solidFill>
                  <a:schemeClr val="tx1"/>
                </a:solidFill>
              </a:rPr>
              <a:t>-Mainly belongs to Poland and smaller parts are in Germany and Czech Republic.</a:t>
            </a:r>
          </a:p>
          <a:p>
            <a:r>
              <a:rPr lang="hr-HR" dirty="0">
                <a:solidFill>
                  <a:schemeClr val="tx1"/>
                </a:solidFill>
              </a:rPr>
              <a:t>-It covers about 45,500 square </a:t>
            </a:r>
            <a:r>
              <a:rPr lang="hr-HR" dirty="0" smtClean="0">
                <a:solidFill>
                  <a:schemeClr val="tx1"/>
                </a:solidFill>
              </a:rPr>
              <a:t>kilometers.</a:t>
            </a:r>
            <a:endParaRPr lang="en-US" dirty="0"/>
          </a:p>
        </p:txBody>
      </p:sp>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129" y="1124744"/>
            <a:ext cx="4824537" cy="5733256"/>
          </a:xfrm>
          <a:prstGeom prst="rect">
            <a:avLst/>
          </a:prstGeom>
        </p:spPr>
      </p:pic>
      <p:pic>
        <p:nvPicPr>
          <p:cNvPr id="5" name="Chopin, Fantaisie Imprompt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1216" y="210344"/>
            <a:ext cx="232792" cy="232792"/>
          </a:xfrm>
          <a:prstGeom prst="rect">
            <a:avLst/>
          </a:prstGeom>
        </p:spPr>
      </p:pic>
    </p:spTree>
    <p:extLst>
      <p:ext uri="{BB962C8B-B14F-4D97-AF65-F5344CB8AC3E}">
        <p14:creationId xmlns:p14="http://schemas.microsoft.com/office/powerpoint/2010/main" val="321958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11560" y="332656"/>
            <a:ext cx="7772400" cy="1584176"/>
          </a:xfrm>
        </p:spPr>
        <p:txBody>
          <a:bodyPr/>
          <a:lstStyle/>
          <a:p>
            <a:r>
              <a:rPr lang="hr-HR" dirty="0" smtClean="0"/>
              <a:t>ETIMOLOGY OF THE NAME   </a:t>
            </a:r>
            <a:endParaRPr lang="en-US" dirty="0"/>
          </a:p>
        </p:txBody>
      </p:sp>
      <p:sp>
        <p:nvSpPr>
          <p:cNvPr id="3" name="Podnaslov 2"/>
          <p:cNvSpPr>
            <a:spLocks noGrp="1"/>
          </p:cNvSpPr>
          <p:nvPr>
            <p:ph type="subTitle" idx="1"/>
          </p:nvPr>
        </p:nvSpPr>
        <p:spPr>
          <a:xfrm>
            <a:off x="467544" y="1844824"/>
            <a:ext cx="8136904" cy="4680520"/>
          </a:xfrm>
        </p:spPr>
        <p:txBody>
          <a:bodyPr>
            <a:normAutofit fontScale="92500" lnSpcReduction="10000"/>
          </a:bodyPr>
          <a:lstStyle/>
          <a:p>
            <a:r>
              <a:rPr lang="hr-HR" dirty="0" smtClean="0">
                <a:solidFill>
                  <a:schemeClr val="tx1"/>
                </a:solidFill>
              </a:rPr>
              <a:t>-The name is probably called  after the Vandal ethnic group shillings or Slezan(Slezanie),who lived in the area before the arrival of the Slavs in the 5. century to the 9. century</a:t>
            </a:r>
            <a:r>
              <a:rPr lang="hr-HR" dirty="0">
                <a:solidFill>
                  <a:schemeClr val="tx1"/>
                </a:solidFill>
              </a:rPr>
              <a:t>. </a:t>
            </a:r>
            <a:r>
              <a:rPr lang="hr-HR" dirty="0" smtClean="0">
                <a:solidFill>
                  <a:schemeClr val="tx1"/>
                </a:solidFill>
              </a:rPr>
              <a:t>The </a:t>
            </a:r>
            <a:r>
              <a:rPr lang="hr-HR" dirty="0">
                <a:solidFill>
                  <a:schemeClr val="tx1"/>
                </a:solidFill>
              </a:rPr>
              <a:t>name of Silesia in the different language most likely share </a:t>
            </a:r>
            <a:r>
              <a:rPr lang="hr-HR">
                <a:solidFill>
                  <a:schemeClr val="tx1"/>
                </a:solidFill>
              </a:rPr>
              <a:t>their </a:t>
            </a:r>
            <a:r>
              <a:rPr lang="hr-HR" smtClean="0">
                <a:solidFill>
                  <a:schemeClr val="tx1"/>
                </a:solidFill>
              </a:rPr>
              <a:t>etimology-Latin </a:t>
            </a:r>
            <a:r>
              <a:rPr lang="hr-HR" dirty="0">
                <a:solidFill>
                  <a:schemeClr val="tx1"/>
                </a:solidFill>
              </a:rPr>
              <a:t>and English:Silesia,Polish:Slask,Old Polish:Slazsk(o),Silesian:Slunsk,German:Schlesien,Silesian German:Sclasing,Czech:Slezsko,Slovak:Sliezsko,Kashubian:Slask,Upper Sorbian:Šleska,Lower Sorbian:Šlazynska.</a:t>
            </a:r>
          </a:p>
          <a:p>
            <a:endParaRPr lang="en-US" dirty="0">
              <a:solidFill>
                <a:schemeClr val="tx1"/>
              </a:solidFill>
            </a:endParaRPr>
          </a:p>
          <a:p>
            <a:endParaRPr lang="hr-HR"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830950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403648" y="116632"/>
            <a:ext cx="6480720" cy="764704"/>
          </a:xfrm>
        </p:spPr>
        <p:txBody>
          <a:bodyPr/>
          <a:lstStyle/>
          <a:p>
            <a:r>
              <a:rPr lang="hr-HR" dirty="0" smtClean="0"/>
              <a:t>NATURAL RESOURCES</a:t>
            </a:r>
            <a:endParaRPr lang="en-US" dirty="0"/>
          </a:p>
        </p:txBody>
      </p:sp>
      <p:sp>
        <p:nvSpPr>
          <p:cNvPr id="3" name="Podnaslov 2"/>
          <p:cNvSpPr>
            <a:spLocks noGrp="1"/>
          </p:cNvSpPr>
          <p:nvPr>
            <p:ph type="subTitle" idx="1"/>
          </p:nvPr>
        </p:nvSpPr>
        <p:spPr>
          <a:xfrm>
            <a:off x="251520" y="908721"/>
            <a:ext cx="8712968" cy="1800200"/>
          </a:xfrm>
        </p:spPr>
        <p:txBody>
          <a:bodyPr>
            <a:noAutofit/>
          </a:bodyPr>
          <a:lstStyle/>
          <a:p>
            <a:r>
              <a:rPr lang="hr-HR" sz="2400" dirty="0">
                <a:solidFill>
                  <a:schemeClr val="tx1"/>
                </a:solidFill>
              </a:rPr>
              <a:t>Silesia is the one of the biggest and richest coal basin in Europe.</a:t>
            </a:r>
          </a:p>
          <a:p>
            <a:r>
              <a:rPr lang="hr-HR" sz="2400" dirty="0">
                <a:solidFill>
                  <a:schemeClr val="tx1"/>
                </a:solidFill>
              </a:rPr>
              <a:t>-On the basis of coal and metal ores(iron,copper,zinc,lead,cadmium)has developed a strong industry(metallurgy,machine building,textile industry and others).</a:t>
            </a:r>
          </a:p>
          <a:p>
            <a:endParaRPr lang="hr-HR" sz="2400" dirty="0" smtClean="0">
              <a:solidFill>
                <a:schemeClr val="tx1"/>
              </a:solidFill>
            </a:endParaRPr>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70" y="2778448"/>
            <a:ext cx="8496944" cy="4032448"/>
          </a:xfrm>
          <a:prstGeom prst="rect">
            <a:avLst/>
          </a:prstGeom>
        </p:spPr>
      </p:pic>
    </p:spTree>
    <p:extLst>
      <p:ext uri="{BB962C8B-B14F-4D97-AF65-F5344CB8AC3E}">
        <p14:creationId xmlns:p14="http://schemas.microsoft.com/office/powerpoint/2010/main" val="242416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17579"/>
            <a:ext cx="7772400" cy="1539213"/>
          </a:xfrm>
        </p:spPr>
        <p:txBody>
          <a:bodyPr/>
          <a:lstStyle/>
          <a:p>
            <a:r>
              <a:rPr lang="hr-HR" dirty="0" smtClean="0"/>
              <a:t> IN THE HISTORY SILESIA WAS ATTACKED  BY…</a:t>
            </a:r>
            <a:endParaRPr lang="en-US" dirty="0"/>
          </a:p>
        </p:txBody>
      </p:sp>
      <p:sp>
        <p:nvSpPr>
          <p:cNvPr id="3" name="Podnaslov 2"/>
          <p:cNvSpPr>
            <a:spLocks noGrp="1"/>
          </p:cNvSpPr>
          <p:nvPr>
            <p:ph type="subTitle" idx="1"/>
          </p:nvPr>
        </p:nvSpPr>
        <p:spPr>
          <a:xfrm>
            <a:off x="683568" y="1916832"/>
            <a:ext cx="7632848" cy="4104456"/>
          </a:xfrm>
        </p:spPr>
        <p:txBody>
          <a:bodyPr>
            <a:normAutofit lnSpcReduction="10000"/>
          </a:bodyPr>
          <a:lstStyle/>
          <a:p>
            <a:r>
              <a:rPr lang="hr-HR" sz="4000" dirty="0">
                <a:solidFill>
                  <a:schemeClr val="tx1"/>
                </a:solidFill>
              </a:rPr>
              <a:t>-Silesia has over the years been attacked and  conquered by of the Great Principality,Czech Republic,Austria-Hungary,Germany,Austria,Czechoslovakia after World War II mostly went to Poland.</a:t>
            </a:r>
            <a:endParaRPr lang="en-US" sz="4000" dirty="0">
              <a:solidFill>
                <a:schemeClr val="tx1"/>
              </a:solidFill>
            </a:endParaRPr>
          </a:p>
          <a:p>
            <a:endParaRPr lang="en-US" dirty="0"/>
          </a:p>
        </p:txBody>
      </p:sp>
    </p:spTree>
    <p:extLst>
      <p:ext uri="{BB962C8B-B14F-4D97-AF65-F5344CB8AC3E}">
        <p14:creationId xmlns:p14="http://schemas.microsoft.com/office/powerpoint/2010/main" val="1906503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2317</TotalTime>
  <Words>944</Words>
  <Application>Microsoft Office PowerPoint</Application>
  <PresentationFormat>On-screen Show (4:3)</PresentationFormat>
  <Paragraphs>52</Paragraphs>
  <Slides>21</Slides>
  <Notes>1</Notes>
  <HiddenSlides>0</HiddenSlides>
  <MMClips>2</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Tema sustava Office</vt:lpstr>
      <vt:lpstr>Office tema</vt:lpstr>
      <vt:lpstr>PowerPoint Presentation</vt:lpstr>
      <vt:lpstr>PowerPoint Presentation</vt:lpstr>
      <vt:lpstr>Poland’s flag and coat of arms</vt:lpstr>
      <vt:lpstr>History </vt:lpstr>
      <vt:lpstr>About Poland</vt:lpstr>
      <vt:lpstr>SILESIA</vt:lpstr>
      <vt:lpstr>ETIMOLOGY OF THE NAME   </vt:lpstr>
      <vt:lpstr>NATURAL RESOURCES</vt:lpstr>
      <vt:lpstr> IN THE HISTORY SILESIA WAS ATTACKED  BY…</vt:lpstr>
      <vt:lpstr>SILESIA THROUGH THE YEARS</vt:lpstr>
      <vt:lpstr> SILESIAN PIESTS </vt:lpstr>
      <vt:lpstr>BIG CITIES  IN SILESIA </vt:lpstr>
      <vt:lpstr>KATOWICE CITY</vt:lpstr>
      <vt:lpstr>GEOGRAPHY OF KATOWICE</vt:lpstr>
      <vt:lpstr>HISTORY OF KATOWICE</vt:lpstr>
      <vt:lpstr>PHOTOS OF KATOWICE IN THE PAST</vt:lpstr>
      <vt:lpstr>INHABITANTS OF KATOWICE</vt:lpstr>
      <vt:lpstr>AN INTERESTING BOND</vt:lpstr>
      <vt:lpstr>ECONOMY OF KATOWICE</vt:lpstr>
      <vt:lpstr>KATOWICE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Poland</dc:title>
  <dc:creator>HPCQ56</dc:creator>
  <cp:lastModifiedBy>HPCQ56</cp:lastModifiedBy>
  <cp:revision>38</cp:revision>
  <dcterms:created xsi:type="dcterms:W3CDTF">2014-09-08T16:09:19Z</dcterms:created>
  <dcterms:modified xsi:type="dcterms:W3CDTF">2014-09-17T08:25:40Z</dcterms:modified>
</cp:coreProperties>
</file>