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56" r:id="rId3"/>
    <p:sldId id="257" r:id="rId4"/>
    <p:sldId id="273" r:id="rId5"/>
    <p:sldId id="258" r:id="rId6"/>
    <p:sldId id="259" r:id="rId7"/>
    <p:sldId id="261" r:id="rId8"/>
    <p:sldId id="263" r:id="rId9"/>
    <p:sldId id="264" r:id="rId10"/>
    <p:sldId id="265" r:id="rId11"/>
    <p:sldId id="266" r:id="rId1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676" autoAdjust="0"/>
    <p:restoredTop sz="94660"/>
  </p:normalViewPr>
  <p:slideViewPr>
    <p:cSldViewPr>
      <p:cViewPr>
        <p:scale>
          <a:sx n="50" d="100"/>
          <a:sy n="50" d="100"/>
        </p:scale>
        <p:origin x="-1722"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5A0CD-2CE2-4213-968E-207381D69399}" type="datetimeFigureOut">
              <a:rPr lang="hr-HR" smtClean="0"/>
              <a:t>9.10.2014.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859B1-9790-4EB4-89BA-38D6D450F1EA}" type="slidenum">
              <a:rPr lang="hr-HR" smtClean="0"/>
              <a:t>‹#›</a:t>
            </a:fld>
            <a:endParaRPr lang="hr-HR"/>
          </a:p>
        </p:txBody>
      </p:sp>
    </p:spTree>
    <p:extLst>
      <p:ext uri="{BB962C8B-B14F-4D97-AF65-F5344CB8AC3E}">
        <p14:creationId xmlns:p14="http://schemas.microsoft.com/office/powerpoint/2010/main" val="343386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fld id="{C88859B1-9790-4EB4-89BA-38D6D450F1EA}" type="slidenum">
              <a:rPr lang="hr-HR" smtClean="0"/>
              <a:t>1</a:t>
            </a:fld>
            <a:endParaRPr lang="hr-HR"/>
          </a:p>
        </p:txBody>
      </p:sp>
    </p:spTree>
    <p:extLst>
      <p:ext uri="{BB962C8B-B14F-4D97-AF65-F5344CB8AC3E}">
        <p14:creationId xmlns:p14="http://schemas.microsoft.com/office/powerpoint/2010/main" val="326456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C88859B1-9790-4EB4-89BA-38D6D450F1EA}" type="slidenum">
              <a:rPr lang="hr-HR" smtClean="0"/>
              <a:t>3</a:t>
            </a:fld>
            <a:endParaRPr lang="hr-HR"/>
          </a:p>
        </p:txBody>
      </p:sp>
    </p:spTree>
    <p:extLst>
      <p:ext uri="{BB962C8B-B14F-4D97-AF65-F5344CB8AC3E}">
        <p14:creationId xmlns:p14="http://schemas.microsoft.com/office/powerpoint/2010/main" val="256894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C88859B1-9790-4EB4-89BA-38D6D450F1EA}" type="slidenum">
              <a:rPr lang="hr-HR" smtClean="0"/>
              <a:t>9</a:t>
            </a:fld>
            <a:endParaRPr lang="hr-HR"/>
          </a:p>
        </p:txBody>
      </p:sp>
    </p:spTree>
    <p:extLst>
      <p:ext uri="{BB962C8B-B14F-4D97-AF65-F5344CB8AC3E}">
        <p14:creationId xmlns:p14="http://schemas.microsoft.com/office/powerpoint/2010/main" val="68498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80175AEA-CD7C-48BD-96C7-8DF88E813078}" type="datetimeFigureOut">
              <a:rPr lang="hr-HR" smtClean="0"/>
              <a:t>9.10.2014.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3024769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0175AEA-CD7C-48BD-96C7-8DF88E813078}" type="datetimeFigureOut">
              <a:rPr lang="hr-HR" smtClean="0"/>
              <a:t>9.10.2014.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178147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0175AEA-CD7C-48BD-96C7-8DF88E813078}" type="datetimeFigureOut">
              <a:rPr lang="hr-HR" smtClean="0"/>
              <a:t>9.10.2014.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168296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80175AEA-CD7C-48BD-96C7-8DF88E813078}" type="datetimeFigureOut">
              <a:rPr lang="hr-HR" smtClean="0"/>
              <a:t>9.10.2014.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285545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75AEA-CD7C-48BD-96C7-8DF88E813078}" type="datetimeFigureOut">
              <a:rPr lang="hr-HR" smtClean="0"/>
              <a:t>9.10.2014.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363888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80175AEA-CD7C-48BD-96C7-8DF88E813078}" type="datetimeFigureOut">
              <a:rPr lang="hr-HR" smtClean="0"/>
              <a:t>9.10.2014.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413996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80175AEA-CD7C-48BD-96C7-8DF88E813078}" type="datetimeFigureOut">
              <a:rPr lang="hr-HR" smtClean="0"/>
              <a:t>9.10.2014.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302524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80175AEA-CD7C-48BD-96C7-8DF88E813078}" type="datetimeFigureOut">
              <a:rPr lang="hr-HR" smtClean="0"/>
              <a:t>9.10.2014.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361303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75AEA-CD7C-48BD-96C7-8DF88E813078}" type="datetimeFigureOut">
              <a:rPr lang="hr-HR" smtClean="0"/>
              <a:t>9.10.2014.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426221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75AEA-CD7C-48BD-96C7-8DF88E813078}" type="datetimeFigureOut">
              <a:rPr lang="hr-HR" smtClean="0"/>
              <a:t>9.10.2014.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147433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75AEA-CD7C-48BD-96C7-8DF88E813078}" type="datetimeFigureOut">
              <a:rPr lang="hr-HR" smtClean="0"/>
              <a:t>9.10.2014.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46FB26A-419B-4321-AF1D-1158F55DE0B5}" type="slidenum">
              <a:rPr lang="hr-HR" smtClean="0"/>
              <a:t>‹#›</a:t>
            </a:fld>
            <a:endParaRPr lang="hr-HR"/>
          </a:p>
        </p:txBody>
      </p:sp>
    </p:spTree>
    <p:extLst>
      <p:ext uri="{BB962C8B-B14F-4D97-AF65-F5344CB8AC3E}">
        <p14:creationId xmlns:p14="http://schemas.microsoft.com/office/powerpoint/2010/main" val="352824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75AEA-CD7C-48BD-96C7-8DF88E813078}" type="datetimeFigureOut">
              <a:rPr lang="hr-HR" smtClean="0"/>
              <a:t>9.10.2014.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FB26A-419B-4321-AF1D-1158F55DE0B5}" type="slidenum">
              <a:rPr lang="hr-HR" smtClean="0"/>
              <a:t>‹#›</a:t>
            </a:fld>
            <a:endParaRPr lang="hr-HR"/>
          </a:p>
        </p:txBody>
      </p:sp>
    </p:spTree>
    <p:extLst>
      <p:ext uri="{BB962C8B-B14F-4D97-AF65-F5344CB8AC3E}">
        <p14:creationId xmlns:p14="http://schemas.microsoft.com/office/powerpoint/2010/main" val="4093447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34344"/>
            <a:ext cx="9150367" cy="3965158"/>
          </a:xfrm>
          <a:prstGeom prst="rect">
            <a:avLst/>
          </a:prstGeom>
        </p:spPr>
      </p:pic>
      <p:sp>
        <p:nvSpPr>
          <p:cNvPr id="2" name="Naslov 1"/>
          <p:cNvSpPr>
            <a:spLocks noGrp="1"/>
          </p:cNvSpPr>
          <p:nvPr>
            <p:ph type="ctrTitle"/>
          </p:nvPr>
        </p:nvSpPr>
        <p:spPr>
          <a:xfrm>
            <a:off x="3419872" y="1628800"/>
            <a:ext cx="5385026" cy="1470025"/>
          </a:xfrm>
        </p:spPr>
        <p:txBody>
          <a:bodyPr/>
          <a:lstStyle/>
          <a:p>
            <a:pPr algn="r"/>
            <a:r>
              <a:rPr lang="hr-HR" b="1" dirty="0" err="1" smtClean="0">
                <a:solidFill>
                  <a:srgbClr val="FF0000"/>
                </a:solidFill>
              </a:rPr>
              <a:t>Polish</a:t>
            </a:r>
            <a:r>
              <a:rPr lang="hr-HR" b="1" dirty="0" smtClean="0">
                <a:solidFill>
                  <a:srgbClr val="FF0000"/>
                </a:solidFill>
              </a:rPr>
              <a:t> </a:t>
            </a:r>
            <a:r>
              <a:rPr lang="hr-HR" b="1" dirty="0" err="1" smtClean="0">
                <a:solidFill>
                  <a:srgbClr val="FF0000"/>
                </a:solidFill>
              </a:rPr>
              <a:t>Musicians</a:t>
            </a:r>
            <a:endParaRPr lang="en-US" b="1" dirty="0">
              <a:solidFill>
                <a:srgbClr val="FF0000"/>
              </a:solidFill>
            </a:endParaRPr>
          </a:p>
        </p:txBody>
      </p:sp>
      <p:sp>
        <p:nvSpPr>
          <p:cNvPr id="3" name="Podnaslov 2"/>
          <p:cNvSpPr>
            <a:spLocks noGrp="1"/>
          </p:cNvSpPr>
          <p:nvPr>
            <p:ph type="subTitle" idx="1"/>
          </p:nvPr>
        </p:nvSpPr>
        <p:spPr>
          <a:xfrm>
            <a:off x="2379712" y="3068960"/>
            <a:ext cx="6400800" cy="1752600"/>
          </a:xfrm>
        </p:spPr>
        <p:txBody>
          <a:bodyPr>
            <a:normAutofit/>
          </a:bodyPr>
          <a:lstStyle/>
          <a:p>
            <a:pPr algn="r"/>
            <a:r>
              <a:rPr lang="hr-HR" sz="2000" dirty="0" smtClean="0"/>
              <a:t>Elementary </a:t>
            </a:r>
            <a:r>
              <a:rPr lang="hr-HR" sz="2000" dirty="0" err="1" smtClean="0"/>
              <a:t>School</a:t>
            </a:r>
            <a:r>
              <a:rPr lang="hr-HR" sz="2000" dirty="0" smtClean="0"/>
              <a:t> Vladimir Nazor Ploče – Croatia</a:t>
            </a:r>
          </a:p>
          <a:p>
            <a:pPr algn="r"/>
            <a:r>
              <a:rPr lang="hr-HR" sz="2000" dirty="0" smtClean="0">
                <a:solidFill>
                  <a:srgbClr val="0070C0"/>
                </a:solidFill>
              </a:rPr>
              <a:t>Ingrid &amp; Rebeka Vlaho </a:t>
            </a:r>
            <a:r>
              <a:rPr lang="hr-HR" sz="2000" dirty="0" err="1" smtClean="0">
                <a:solidFill>
                  <a:srgbClr val="0070C0"/>
                </a:solidFill>
              </a:rPr>
              <a:t>Oršulić</a:t>
            </a:r>
            <a:r>
              <a:rPr lang="hr-HR" sz="2000" dirty="0" smtClean="0">
                <a:solidFill>
                  <a:srgbClr val="0070C0"/>
                </a:solidFill>
              </a:rPr>
              <a:t>  (8.c)</a:t>
            </a:r>
          </a:p>
          <a:p>
            <a:pPr algn="r"/>
            <a:r>
              <a:rPr lang="hr-HR" sz="2000" dirty="0" smtClean="0"/>
              <a:t>October, 2014</a:t>
            </a:r>
            <a:endParaRPr lang="en-US" sz="2000" dirty="0"/>
          </a:p>
        </p:txBody>
      </p:sp>
      <p:pic>
        <p:nvPicPr>
          <p:cNvPr id="4" name="Jakov Gotovac - Ero s onoga svijeta- Završno kolo  Ero, der Schelm- Kolo (Tanz).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78111" y="64718"/>
            <a:ext cx="152400" cy="152400"/>
          </a:xfrm>
          <a:prstGeom prst="rect">
            <a:avLst/>
          </a:prstGeom>
        </p:spPr>
      </p:pic>
    </p:spTree>
    <p:extLst>
      <p:ext uri="{BB962C8B-B14F-4D97-AF65-F5344CB8AC3E}">
        <p14:creationId xmlns:p14="http://schemas.microsoft.com/office/powerpoint/2010/main" val="2369095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subTnLst>
                                    <p:animClr clrSpc="rgb" dir="cw">
                                      <p:cBhvr override="childStyle">
                                        <p:cTn dur="1" fill="hold" display="0" masterRel="nextClick" afterEffect="1"/>
                                        <p:tgtEl>
                                          <p:spTgt spid="4"/>
                                        </p:tgtEl>
                                        <p:attrNameLst>
                                          <p:attrName>ppt_c</p:attrName>
                                        </p:attrNameLst>
                                      </p:cBhvr>
                                      <p:to>
                                        <a:schemeClr val="tx1"/>
                                      </p:to>
                                    </p:animClr>
                                  </p:subTnLst>
                                </p:cTn>
                              </p:par>
                            </p:childTnLst>
                          </p:cTn>
                        </p:par>
                      </p:childTnLst>
                    </p:cTn>
                  </p:par>
                </p:childTnLst>
              </p:cTn>
              <p:nextCondLst>
                <p:cond evt="onClick" delay="0">
                  <p:tgtEl>
                    <p:spTgt spid="4"/>
                  </p:tgtEl>
                </p:cond>
              </p:nextCondLst>
            </p:seq>
            <p:audio>
              <p:cMediaNode vol="80000" numSld="1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hr-HR" b="1" dirty="0" smtClean="0">
                <a:solidFill>
                  <a:srgbClr val="FF0000"/>
                </a:solidFill>
              </a:rPr>
              <a:t>Stanislav Moniuszko</a:t>
            </a:r>
            <a:endParaRPr lang="hr-HR" b="1"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196752"/>
            <a:ext cx="3456384" cy="5256584"/>
          </a:xfrm>
        </p:spPr>
      </p:pic>
      <p:sp>
        <p:nvSpPr>
          <p:cNvPr id="4" name="Content Placeholder 3"/>
          <p:cNvSpPr>
            <a:spLocks noGrp="1"/>
          </p:cNvSpPr>
          <p:nvPr>
            <p:ph sz="half" idx="2"/>
          </p:nvPr>
        </p:nvSpPr>
        <p:spPr>
          <a:xfrm>
            <a:off x="3779912" y="1124744"/>
            <a:ext cx="5364088" cy="5733256"/>
          </a:xfrm>
        </p:spPr>
        <p:txBody>
          <a:bodyPr>
            <a:noAutofit/>
          </a:bodyPr>
          <a:lstStyle/>
          <a:p>
            <a:pPr marL="0" indent="0">
              <a:buNone/>
            </a:pPr>
            <a:r>
              <a:rPr lang="en-US" sz="2000" dirty="0" smtClean="0"/>
              <a:t>Stan</a:t>
            </a:r>
            <a:r>
              <a:rPr lang="hr-HR" sz="2000" dirty="0" smtClean="0"/>
              <a:t>i</a:t>
            </a:r>
            <a:r>
              <a:rPr lang="en-US" sz="2000" dirty="0" smtClean="0"/>
              <a:t>s</a:t>
            </a:r>
            <a:r>
              <a:rPr lang="hr-HR" sz="2000" dirty="0" smtClean="0"/>
              <a:t>l</a:t>
            </a:r>
            <a:r>
              <a:rPr lang="en-US" sz="2000" dirty="0" smtClean="0"/>
              <a:t>aw M</a:t>
            </a:r>
            <a:r>
              <a:rPr lang="hr-HR" sz="2000" dirty="0" smtClean="0"/>
              <a:t>o</a:t>
            </a:r>
            <a:r>
              <a:rPr lang="en-US" sz="2000" dirty="0" smtClean="0"/>
              <a:t>n</a:t>
            </a:r>
            <a:r>
              <a:rPr lang="hr-HR" sz="2000" dirty="0" smtClean="0"/>
              <a:t>i</a:t>
            </a:r>
            <a:r>
              <a:rPr lang="en-US" sz="2000" dirty="0" smtClean="0"/>
              <a:t>u</a:t>
            </a:r>
            <a:r>
              <a:rPr lang="hr-HR" sz="2000" dirty="0" smtClean="0"/>
              <a:t>s</a:t>
            </a:r>
            <a:r>
              <a:rPr lang="hr-HR" sz="2000" dirty="0"/>
              <a:t>z</a:t>
            </a:r>
            <a:r>
              <a:rPr lang="hr-HR" sz="2000" dirty="0" smtClean="0"/>
              <a:t>ko</a:t>
            </a:r>
            <a:r>
              <a:rPr lang="en-US" sz="2000" dirty="0" smtClean="0"/>
              <a:t> was </a:t>
            </a:r>
            <a:r>
              <a:rPr lang="en-US" sz="2000" dirty="0"/>
              <a:t>a Polish composer, conductor and teacher. He wrote many popular art songs and </a:t>
            </a:r>
            <a:r>
              <a:rPr lang="en-US" sz="2000" dirty="0" smtClean="0"/>
              <a:t>operas</a:t>
            </a:r>
            <a:r>
              <a:rPr lang="hr-HR" sz="2000" dirty="0" smtClean="0"/>
              <a:t>.</a:t>
            </a:r>
            <a:r>
              <a:rPr lang="en-US" sz="2000" dirty="0"/>
              <a:t> </a:t>
            </a:r>
            <a:r>
              <a:rPr lang="en-US" sz="2000" dirty="0" err="1" smtClean="0"/>
              <a:t>Moniuszko</a:t>
            </a:r>
            <a:r>
              <a:rPr lang="en-US" sz="2000" dirty="0" smtClean="0"/>
              <a:t> began </a:t>
            </a:r>
            <a:r>
              <a:rPr lang="en-US" sz="2000" dirty="0"/>
              <a:t>private piano lessons with August </a:t>
            </a:r>
            <a:r>
              <a:rPr lang="en-US" sz="2000" dirty="0" err="1"/>
              <a:t>Freyer</a:t>
            </a:r>
            <a:r>
              <a:rPr lang="en-US" sz="2000" dirty="0"/>
              <a:t> in 1827. </a:t>
            </a:r>
            <a:r>
              <a:rPr lang="hr-HR" sz="2000" dirty="0" smtClean="0"/>
              <a:t>              </a:t>
            </a:r>
            <a:r>
              <a:rPr lang="en-US" sz="2000" dirty="0" smtClean="0"/>
              <a:t>While </a:t>
            </a:r>
            <a:r>
              <a:rPr lang="hr-HR" sz="2000" dirty="0" smtClean="0"/>
              <a:t>living </a:t>
            </a:r>
            <a:r>
              <a:rPr lang="en-US" sz="2000" dirty="0" smtClean="0"/>
              <a:t>in </a:t>
            </a:r>
            <a:r>
              <a:rPr lang="en-US" sz="2000" dirty="0"/>
              <a:t>Berlin, he had an unexpected early success when he set three songs to the words of the Polish national </a:t>
            </a:r>
            <a:r>
              <a:rPr lang="en-US" sz="2000" dirty="0" smtClean="0"/>
              <a:t>poet </a:t>
            </a:r>
            <a:r>
              <a:rPr lang="hr-HR" sz="2000" dirty="0" smtClean="0"/>
              <a:t>A</a:t>
            </a:r>
            <a:r>
              <a:rPr lang="en-US" sz="2000" dirty="0" smtClean="0"/>
              <a:t>dam Mickiewicz</a:t>
            </a:r>
            <a:r>
              <a:rPr lang="hr-HR" sz="2000" dirty="0" smtClean="0"/>
              <a:t>.</a:t>
            </a:r>
            <a:r>
              <a:rPr lang="en-US" sz="2000" dirty="0" smtClean="0"/>
              <a:t>During </a:t>
            </a:r>
            <a:r>
              <a:rPr lang="en-US" sz="2000" dirty="0"/>
              <a:t>his life, </a:t>
            </a:r>
            <a:r>
              <a:rPr lang="en-US" sz="2000" dirty="0" err="1"/>
              <a:t>Moniuszko</a:t>
            </a:r>
            <a:r>
              <a:rPr lang="en-US" sz="2000" dirty="0"/>
              <a:t> was </a:t>
            </a:r>
            <a:r>
              <a:rPr lang="en-US" sz="2000" dirty="0" err="1"/>
              <a:t>recognised</a:t>
            </a:r>
            <a:r>
              <a:rPr lang="en-US" sz="2000" dirty="0"/>
              <a:t> as an important national </a:t>
            </a:r>
            <a:r>
              <a:rPr lang="en-US" sz="2000" dirty="0" err="1" smtClean="0"/>
              <a:t>composer,but</a:t>
            </a:r>
            <a:r>
              <a:rPr lang="en-US" sz="2000" dirty="0" smtClean="0"/>
              <a:t> </a:t>
            </a:r>
            <a:r>
              <a:rPr lang="en-US" sz="2000" dirty="0"/>
              <a:t>after his death, he became revered. From statues</a:t>
            </a:r>
            <a:r>
              <a:rPr lang="en-US" sz="2000" dirty="0" smtClean="0"/>
              <a:t>, </a:t>
            </a:r>
            <a:r>
              <a:rPr lang="en-US" sz="2000" dirty="0"/>
              <a:t>to the names of </a:t>
            </a:r>
            <a:r>
              <a:rPr lang="en-US" sz="2000" dirty="0" smtClean="0"/>
              <a:t>parks,</a:t>
            </a:r>
            <a:r>
              <a:rPr lang="hr-HR" sz="2000" dirty="0" smtClean="0"/>
              <a:t> </a:t>
            </a:r>
            <a:r>
              <a:rPr lang="en-US" sz="2000" dirty="0" smtClean="0"/>
              <a:t>music competitions,</a:t>
            </a:r>
            <a:r>
              <a:rPr lang="hr-HR" sz="2000" dirty="0" smtClean="0"/>
              <a:t> </a:t>
            </a:r>
            <a:r>
              <a:rPr lang="en-US" sz="2000" dirty="0" smtClean="0"/>
              <a:t>musicians, </a:t>
            </a:r>
            <a:r>
              <a:rPr lang="en-US" sz="2000" dirty="0"/>
              <a:t>and </a:t>
            </a:r>
            <a:r>
              <a:rPr lang="en-US" sz="2000" dirty="0" smtClean="0"/>
              <a:t>institutions </a:t>
            </a:r>
            <a:r>
              <a:rPr lang="en-US" sz="2000" dirty="0"/>
              <a:t>the name </a:t>
            </a:r>
            <a:r>
              <a:rPr lang="en-US" sz="2000" dirty="0" err="1"/>
              <a:t>Stanisław</a:t>
            </a:r>
            <a:r>
              <a:rPr lang="en-US" sz="2000" dirty="0"/>
              <a:t> </a:t>
            </a:r>
            <a:r>
              <a:rPr lang="en-US" sz="2000" dirty="0" err="1"/>
              <a:t>Moniuszko</a:t>
            </a:r>
            <a:r>
              <a:rPr lang="en-US" sz="2000" dirty="0"/>
              <a:t> constantly features in Polish society. He has also been featured on stamps</a:t>
            </a:r>
            <a:r>
              <a:rPr lang="en-US" sz="2000" dirty="0" smtClean="0"/>
              <a:t>, </a:t>
            </a:r>
            <a:r>
              <a:rPr lang="en-US" sz="2000" dirty="0"/>
              <a:t>bank </a:t>
            </a:r>
            <a:r>
              <a:rPr lang="en-US" sz="2000" dirty="0" smtClean="0"/>
              <a:t>notes</a:t>
            </a:r>
            <a:r>
              <a:rPr lang="hr-HR" sz="2000" dirty="0" smtClean="0"/>
              <a:t> </a:t>
            </a:r>
            <a:r>
              <a:rPr lang="en-US" sz="2000" dirty="0" smtClean="0"/>
              <a:t> </a:t>
            </a:r>
            <a:r>
              <a:rPr lang="en-US" sz="2000" dirty="0"/>
              <a:t>and other official documents in Poland. </a:t>
            </a:r>
            <a:endParaRPr lang="hr-HR" sz="2000" dirty="0"/>
          </a:p>
        </p:txBody>
      </p:sp>
    </p:spTree>
    <p:extLst>
      <p:ext uri="{BB962C8B-B14F-4D97-AF65-F5344CB8AC3E}">
        <p14:creationId xmlns:p14="http://schemas.microsoft.com/office/powerpoint/2010/main" val="2246764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854"/>
            <a:ext cx="8229600" cy="894866"/>
          </a:xfrm>
        </p:spPr>
        <p:txBody>
          <a:bodyPr/>
          <a:lstStyle/>
          <a:p>
            <a:r>
              <a:rPr lang="hr-HR" b="1" dirty="0" smtClean="0">
                <a:solidFill>
                  <a:srgbClr val="FF0000"/>
                </a:solidFill>
              </a:rPr>
              <a:t>Ludomir Rozycki</a:t>
            </a:r>
            <a:endParaRPr lang="hr-HR" b="1"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124744"/>
            <a:ext cx="3456384" cy="5472608"/>
          </a:xfrm>
        </p:spPr>
      </p:pic>
      <p:sp>
        <p:nvSpPr>
          <p:cNvPr id="4" name="Content Placeholder 3"/>
          <p:cNvSpPr>
            <a:spLocks noGrp="1"/>
          </p:cNvSpPr>
          <p:nvPr>
            <p:ph sz="half" idx="2"/>
          </p:nvPr>
        </p:nvSpPr>
        <p:spPr>
          <a:xfrm>
            <a:off x="4098617" y="1188661"/>
            <a:ext cx="4608512" cy="5805264"/>
          </a:xfrm>
        </p:spPr>
        <p:txBody>
          <a:bodyPr>
            <a:normAutofit/>
          </a:bodyPr>
          <a:lstStyle/>
          <a:p>
            <a:pPr marL="0" indent="0">
              <a:buNone/>
            </a:pPr>
            <a:r>
              <a:rPr lang="hr-HR" sz="2000" dirty="0" err="1" smtClean="0"/>
              <a:t>Rozicky</a:t>
            </a:r>
            <a:r>
              <a:rPr lang="en-US" sz="2000" dirty="0" smtClean="0"/>
              <a:t> </a:t>
            </a:r>
            <a:r>
              <a:rPr lang="hr-HR" sz="2000" dirty="0" smtClean="0"/>
              <a:t> was </a:t>
            </a:r>
            <a:r>
              <a:rPr lang="hr-HR" sz="2000" dirty="0"/>
              <a:t>a Polish composer and </a:t>
            </a:r>
            <a:r>
              <a:rPr lang="hr-HR" sz="2000" dirty="0" smtClean="0"/>
              <a:t>conductor. Together </a:t>
            </a:r>
            <a:r>
              <a:rPr lang="en-US" sz="2000" dirty="0" smtClean="0"/>
              <a:t>with </a:t>
            </a:r>
            <a:r>
              <a:rPr lang="en-US" sz="2000" dirty="0" err="1"/>
              <a:t>Mieczysław</a:t>
            </a:r>
            <a:r>
              <a:rPr lang="en-US" sz="2000" dirty="0"/>
              <a:t> </a:t>
            </a:r>
            <a:r>
              <a:rPr lang="en-US" sz="2000" dirty="0" err="1"/>
              <a:t>Karłowicz</a:t>
            </a:r>
            <a:r>
              <a:rPr lang="en-US" sz="2000" dirty="0"/>
              <a:t>, Karol </a:t>
            </a:r>
            <a:r>
              <a:rPr lang="en-US" sz="2000" dirty="0" err="1"/>
              <a:t>Szymanowski</a:t>
            </a:r>
            <a:r>
              <a:rPr lang="en-US" sz="2000" dirty="0"/>
              <a:t> and </a:t>
            </a:r>
            <a:r>
              <a:rPr lang="en-US" sz="2000" dirty="0" err="1"/>
              <a:t>Grzegorz</a:t>
            </a:r>
            <a:r>
              <a:rPr lang="en-US" sz="2000" dirty="0"/>
              <a:t> </a:t>
            </a:r>
            <a:r>
              <a:rPr lang="en-US" sz="2000" dirty="0" err="1"/>
              <a:t>Fitelberg</a:t>
            </a:r>
            <a:r>
              <a:rPr lang="en-US" sz="2000" dirty="0"/>
              <a:t>, </a:t>
            </a:r>
            <a:r>
              <a:rPr lang="hr-HR" sz="2000" dirty="0" smtClean="0"/>
              <a:t>he </a:t>
            </a:r>
            <a:r>
              <a:rPr lang="hr-HR" sz="2000" dirty="0" err="1" smtClean="0"/>
              <a:t>made</a:t>
            </a:r>
            <a:r>
              <a:rPr lang="hr-HR" sz="2000" dirty="0" smtClean="0"/>
              <a:t> </a:t>
            </a:r>
            <a:r>
              <a:rPr lang="en-US" sz="2000" dirty="0" smtClean="0"/>
              <a:t>a </a:t>
            </a:r>
            <a:r>
              <a:rPr lang="en-US" sz="2000" dirty="0"/>
              <a:t>group of composers known as Young </a:t>
            </a:r>
            <a:r>
              <a:rPr lang="en-US" sz="2000" dirty="0" smtClean="0"/>
              <a:t>Poland</a:t>
            </a:r>
            <a:r>
              <a:rPr lang="hr-HR" sz="2000" dirty="0" smtClean="0"/>
              <a:t>. A</a:t>
            </a:r>
            <a:r>
              <a:rPr lang="en-US" sz="2000" dirty="0" smtClean="0"/>
              <a:t> </a:t>
            </a:r>
            <a:r>
              <a:rPr lang="en-US" sz="2000" dirty="0"/>
              <a:t>son of a professor at the Warsaw Conservatory, </a:t>
            </a:r>
            <a:r>
              <a:rPr lang="en-US" sz="2000" dirty="0" smtClean="0"/>
              <a:t> </a:t>
            </a:r>
            <a:r>
              <a:rPr lang="en-US" sz="2000" dirty="0"/>
              <a:t>he studied </a:t>
            </a:r>
            <a:r>
              <a:rPr lang="en-US" sz="2000" dirty="0" smtClean="0"/>
              <a:t>piano </a:t>
            </a:r>
            <a:r>
              <a:rPr lang="en-US" sz="2000" dirty="0"/>
              <a:t>and </a:t>
            </a:r>
            <a:r>
              <a:rPr lang="en-US" sz="2000" dirty="0" smtClean="0"/>
              <a:t>composition</a:t>
            </a:r>
            <a:r>
              <a:rPr lang="hr-HR" sz="2000" dirty="0"/>
              <a:t> </a:t>
            </a:r>
            <a:r>
              <a:rPr lang="hr-HR" sz="2000" dirty="0" smtClean="0"/>
              <a:t>there and</a:t>
            </a:r>
            <a:r>
              <a:rPr lang="en-US" sz="2000" dirty="0" smtClean="0"/>
              <a:t> </a:t>
            </a:r>
            <a:r>
              <a:rPr lang="en-US" sz="2000" dirty="0"/>
              <a:t>continued his studies in Berlin at the Academy of Music under </a:t>
            </a:r>
            <a:r>
              <a:rPr lang="en-US" sz="2000" dirty="0" err="1"/>
              <a:t>Engelbert</a:t>
            </a:r>
            <a:r>
              <a:rPr lang="en-US" sz="2000" dirty="0"/>
              <a:t> Humperdinck. </a:t>
            </a:r>
            <a:r>
              <a:rPr lang="hr-HR" sz="2000" dirty="0" err="1" smtClean="0"/>
              <a:t>Rozicky</a:t>
            </a:r>
            <a:r>
              <a:rPr lang="en-US" sz="2000" dirty="0" smtClean="0"/>
              <a:t> </a:t>
            </a:r>
            <a:r>
              <a:rPr lang="en-US" sz="2000" dirty="0"/>
              <a:t>began his musical career as </a:t>
            </a:r>
            <a:r>
              <a:rPr lang="en-US" sz="2000" dirty="0" smtClean="0"/>
              <a:t>a</a:t>
            </a:r>
            <a:r>
              <a:rPr lang="hr-HR" sz="2000" dirty="0" smtClean="0"/>
              <a:t>n opera</a:t>
            </a:r>
            <a:r>
              <a:rPr lang="en-US" sz="2000" dirty="0" smtClean="0"/>
              <a:t> </a:t>
            </a:r>
            <a:r>
              <a:rPr lang="en-US" sz="2000" dirty="0"/>
              <a:t>conductor and  </a:t>
            </a:r>
            <a:r>
              <a:rPr lang="en-US" sz="2000" dirty="0" smtClean="0"/>
              <a:t>piano</a:t>
            </a:r>
            <a:r>
              <a:rPr lang="hr-HR" sz="2000" dirty="0" smtClean="0"/>
              <a:t> </a:t>
            </a:r>
            <a:r>
              <a:rPr lang="en-US" sz="2000" dirty="0" smtClean="0"/>
              <a:t>professor</a:t>
            </a:r>
            <a:r>
              <a:rPr lang="hr-HR" sz="2000" dirty="0" smtClean="0"/>
              <a:t>.</a:t>
            </a:r>
            <a:r>
              <a:rPr lang="en-US" sz="2000" dirty="0"/>
              <a:t> </a:t>
            </a:r>
            <a:r>
              <a:rPr lang="hr-HR" sz="2000" dirty="0" smtClean="0"/>
              <a:t>He</a:t>
            </a:r>
            <a:r>
              <a:rPr lang="en-US" sz="2000" dirty="0" smtClean="0"/>
              <a:t> </a:t>
            </a:r>
            <a:r>
              <a:rPr lang="en-US" sz="2000" dirty="0"/>
              <a:t>began to compose </a:t>
            </a:r>
            <a:r>
              <a:rPr lang="en-US" sz="2000" dirty="0" smtClean="0"/>
              <a:t> </a:t>
            </a:r>
            <a:r>
              <a:rPr lang="en-US" sz="2000" dirty="0"/>
              <a:t>while </a:t>
            </a:r>
            <a:r>
              <a:rPr lang="hr-HR" sz="2000" dirty="0" smtClean="0"/>
              <a:t> </a:t>
            </a:r>
            <a:r>
              <a:rPr lang="hr-HR" sz="2000" dirty="0" err="1" smtClean="0"/>
              <a:t>living</a:t>
            </a:r>
            <a:r>
              <a:rPr lang="hr-HR" sz="2000" dirty="0" smtClean="0"/>
              <a:t> in</a:t>
            </a:r>
            <a:r>
              <a:rPr lang="en-US" sz="2000" dirty="0" smtClean="0"/>
              <a:t> </a:t>
            </a:r>
            <a:r>
              <a:rPr lang="en-US" sz="2000" dirty="0" err="1" smtClean="0"/>
              <a:t>Lwów</a:t>
            </a:r>
            <a:r>
              <a:rPr lang="hr-HR" sz="2000" dirty="0"/>
              <a:t>.</a:t>
            </a:r>
            <a:r>
              <a:rPr lang="en-US" sz="2000" dirty="0" smtClean="0"/>
              <a:t> </a:t>
            </a:r>
            <a:r>
              <a:rPr lang="hr-HR" sz="2000" dirty="0" smtClean="0"/>
              <a:t>He </a:t>
            </a:r>
            <a:r>
              <a:rPr lang="hr-HR" sz="2000" dirty="0" err="1" smtClean="0"/>
              <a:t>later</a:t>
            </a:r>
            <a:r>
              <a:rPr lang="hr-HR" sz="2000" dirty="0" smtClean="0"/>
              <a:t> </a:t>
            </a:r>
            <a:r>
              <a:rPr lang="hr-HR" sz="2000" dirty="0" err="1" smtClean="0"/>
              <a:t>moved</a:t>
            </a:r>
            <a:r>
              <a:rPr lang="hr-HR" sz="2000" dirty="0" smtClean="0"/>
              <a:t> to </a:t>
            </a:r>
            <a:r>
              <a:rPr lang="en-US" sz="2000" dirty="0" smtClean="0"/>
              <a:t> </a:t>
            </a:r>
            <a:r>
              <a:rPr lang="en-US" sz="2000" dirty="0"/>
              <a:t>Warsaw where he composed many more works in a number of different genres.</a:t>
            </a:r>
            <a:endParaRPr lang="hr-HR" sz="2000" dirty="0"/>
          </a:p>
        </p:txBody>
      </p:sp>
    </p:spTree>
    <p:extLst>
      <p:ext uri="{BB962C8B-B14F-4D97-AF65-F5344CB8AC3E}">
        <p14:creationId xmlns:p14="http://schemas.microsoft.com/office/powerpoint/2010/main" val="478117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916416" cy="1080121"/>
          </a:xfrm>
        </p:spPr>
        <p:txBody>
          <a:bodyPr/>
          <a:lstStyle/>
          <a:p>
            <a:r>
              <a:rPr lang="hr-HR" b="1" dirty="0" smtClean="0">
                <a:solidFill>
                  <a:srgbClr val="FF0000"/>
                </a:solidFill>
              </a:rPr>
              <a:t>POLISH COMPOSERS</a:t>
            </a:r>
            <a:endParaRPr lang="hr-HR" b="1" dirty="0">
              <a:solidFill>
                <a:srgbClr val="FF0000"/>
              </a:solidFill>
            </a:endParaRPr>
          </a:p>
        </p:txBody>
      </p:sp>
      <p:sp>
        <p:nvSpPr>
          <p:cNvPr id="3" name="Subtitle 2"/>
          <p:cNvSpPr>
            <a:spLocks noGrp="1"/>
          </p:cNvSpPr>
          <p:nvPr>
            <p:ph type="subTitle" idx="1"/>
          </p:nvPr>
        </p:nvSpPr>
        <p:spPr>
          <a:xfrm>
            <a:off x="251520" y="1628800"/>
            <a:ext cx="8712968" cy="3528392"/>
          </a:xfrm>
        </p:spPr>
        <p:txBody>
          <a:bodyPr>
            <a:normAutofit/>
          </a:bodyPr>
          <a:lstStyle/>
          <a:p>
            <a:r>
              <a:rPr lang="hr-HR" dirty="0" smtClean="0">
                <a:solidFill>
                  <a:schemeClr val="tx1"/>
                </a:solidFill>
              </a:rPr>
              <a:t>The most </a:t>
            </a:r>
            <a:r>
              <a:rPr lang="hr-HR" dirty="0" err="1" smtClean="0">
                <a:solidFill>
                  <a:schemeClr val="tx1"/>
                </a:solidFill>
              </a:rPr>
              <a:t>popular</a:t>
            </a:r>
            <a:r>
              <a:rPr lang="hr-HR" dirty="0" smtClean="0">
                <a:solidFill>
                  <a:schemeClr val="tx1"/>
                </a:solidFill>
              </a:rPr>
              <a:t> </a:t>
            </a:r>
            <a:r>
              <a:rPr lang="hr-HR" dirty="0" err="1">
                <a:solidFill>
                  <a:schemeClr val="tx1"/>
                </a:solidFill>
              </a:rPr>
              <a:t>Polish</a:t>
            </a:r>
            <a:r>
              <a:rPr lang="hr-HR" dirty="0">
                <a:solidFill>
                  <a:schemeClr val="tx1"/>
                </a:solidFill>
              </a:rPr>
              <a:t> </a:t>
            </a:r>
            <a:r>
              <a:rPr lang="hr-HR" dirty="0" err="1">
                <a:solidFill>
                  <a:schemeClr val="tx1"/>
                </a:solidFill>
              </a:rPr>
              <a:t>composers</a:t>
            </a:r>
            <a:r>
              <a:rPr lang="hr-HR" dirty="0">
                <a:solidFill>
                  <a:schemeClr val="tx1"/>
                </a:solidFill>
              </a:rPr>
              <a:t> </a:t>
            </a:r>
            <a:r>
              <a:rPr lang="hr-HR" dirty="0" smtClean="0">
                <a:solidFill>
                  <a:schemeClr val="tx1"/>
                </a:solidFill>
              </a:rPr>
              <a:t> were: </a:t>
            </a:r>
            <a:r>
              <a:rPr lang="hr-HR" dirty="0" smtClean="0">
                <a:solidFill>
                  <a:schemeClr val="tx2"/>
                </a:solidFill>
              </a:rPr>
              <a:t>Frederic Chopin, Ignacy Yan Paderewski, Krzystaf Panderecki..</a:t>
            </a:r>
          </a:p>
          <a:p>
            <a:r>
              <a:rPr lang="hr-HR" dirty="0" smtClean="0">
                <a:solidFill>
                  <a:schemeClr val="tx1"/>
                </a:solidFill>
              </a:rPr>
              <a:t>Other composers</a:t>
            </a:r>
            <a:r>
              <a:rPr lang="hr-HR" dirty="0" smtClean="0">
                <a:solidFill>
                  <a:schemeClr val="tx2"/>
                </a:solidFill>
              </a:rPr>
              <a:t>: Henryk Nikolaj Gorecki, Raul Koczalski, Wittolud Lutosawski, Stanislav Moniszko, Ludomir Rozycki and many </a:t>
            </a:r>
            <a:r>
              <a:rPr lang="hr-HR" dirty="0" err="1" smtClean="0">
                <a:solidFill>
                  <a:schemeClr val="tx2"/>
                </a:solidFill>
              </a:rPr>
              <a:t>less</a:t>
            </a:r>
            <a:r>
              <a:rPr lang="hr-HR" dirty="0" smtClean="0">
                <a:solidFill>
                  <a:schemeClr val="tx2"/>
                </a:solidFill>
              </a:rPr>
              <a:t> </a:t>
            </a:r>
            <a:r>
              <a:rPr lang="hr-HR" dirty="0" err="1" smtClean="0">
                <a:solidFill>
                  <a:schemeClr val="tx2"/>
                </a:solidFill>
              </a:rPr>
              <a:t>known</a:t>
            </a:r>
            <a:r>
              <a:rPr lang="hr-HR" dirty="0" smtClean="0">
                <a:solidFill>
                  <a:schemeClr val="tx2"/>
                </a:solidFill>
              </a:rPr>
              <a:t>…</a:t>
            </a:r>
            <a:r>
              <a:rPr lang="hr-HR" dirty="0" smtClean="0">
                <a:solidFill>
                  <a:schemeClr val="tx1"/>
                </a:solidFill>
              </a:rPr>
              <a:t>. </a:t>
            </a:r>
            <a:endParaRPr lang="hr-HR"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797153"/>
            <a:ext cx="1512168" cy="18722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274814"/>
            <a:ext cx="1872208" cy="13239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4797153"/>
            <a:ext cx="1773665" cy="18722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270" y="4797152"/>
            <a:ext cx="1728192" cy="187220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304" y="197261"/>
            <a:ext cx="1664274" cy="144367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008" y="4797153"/>
            <a:ext cx="1800200" cy="1872208"/>
          </a:xfrm>
          <a:prstGeom prst="rect">
            <a:avLst/>
          </a:prstGeom>
        </p:spPr>
      </p:pic>
    </p:spTree>
    <p:extLst>
      <p:ext uri="{BB962C8B-B14F-4D97-AF65-F5344CB8AC3E}">
        <p14:creationId xmlns:p14="http://schemas.microsoft.com/office/powerpoint/2010/main" val="1442541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hr-HR" b="1" dirty="0" smtClean="0">
                <a:solidFill>
                  <a:srgbClr val="FF0000"/>
                </a:solidFill>
              </a:rPr>
              <a:t>Frederic Chopin</a:t>
            </a:r>
            <a:endParaRPr lang="hr-HR" b="1" dirty="0">
              <a:solidFill>
                <a:srgbClr val="FF0000"/>
              </a:solidFill>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79512" y="1196752"/>
            <a:ext cx="3600400" cy="5184575"/>
          </a:xfrm>
        </p:spPr>
      </p:pic>
      <p:sp>
        <p:nvSpPr>
          <p:cNvPr id="5" name="Content Placeholder 4"/>
          <p:cNvSpPr>
            <a:spLocks noGrp="1"/>
          </p:cNvSpPr>
          <p:nvPr>
            <p:ph sz="half" idx="2"/>
          </p:nvPr>
        </p:nvSpPr>
        <p:spPr>
          <a:xfrm>
            <a:off x="4067944" y="1124744"/>
            <a:ext cx="4608512" cy="5040560"/>
          </a:xfrm>
        </p:spPr>
        <p:txBody>
          <a:bodyPr>
            <a:normAutofit/>
          </a:bodyPr>
          <a:lstStyle/>
          <a:p>
            <a:pPr marL="0" indent="0">
              <a:buNone/>
            </a:pPr>
            <a:r>
              <a:rPr lang="hr-HR" sz="1800" dirty="0" err="1" smtClean="0"/>
              <a:t>Chopin</a:t>
            </a:r>
            <a:r>
              <a:rPr lang="hr-HR" sz="1800" dirty="0" smtClean="0"/>
              <a:t> was</a:t>
            </a:r>
            <a:r>
              <a:rPr lang="en-US" sz="1800" dirty="0" smtClean="0"/>
              <a:t> </a:t>
            </a:r>
            <a:r>
              <a:rPr lang="en-US" sz="1800" dirty="0"/>
              <a:t>a Polish composer and virtuoso pianist of the Romantic era, who wrote primarily for the solo piano. </a:t>
            </a:r>
            <a:r>
              <a:rPr lang="hr-HR" sz="1800" dirty="0" smtClean="0"/>
              <a:t>                              B</a:t>
            </a:r>
            <a:r>
              <a:rPr lang="en-US" sz="1800" dirty="0" err="1" smtClean="0"/>
              <a:t>orn</a:t>
            </a:r>
            <a:r>
              <a:rPr lang="en-US" sz="1800" dirty="0" smtClean="0"/>
              <a:t> </a:t>
            </a:r>
            <a:r>
              <a:rPr lang="en-US" sz="1800" dirty="0"/>
              <a:t>in the Duchy of Warsaw, </a:t>
            </a:r>
            <a:r>
              <a:rPr lang="hr-HR" sz="1800" dirty="0" smtClean="0"/>
              <a:t>he</a:t>
            </a:r>
            <a:r>
              <a:rPr lang="en-US" sz="1800" dirty="0" smtClean="0"/>
              <a:t> </a:t>
            </a:r>
            <a:r>
              <a:rPr lang="en-US" sz="1800" dirty="0"/>
              <a:t>grew up in Warsaw. At the age of 21 he settled in Paris. </a:t>
            </a:r>
            <a:r>
              <a:rPr lang="hr-HR" sz="1800" dirty="0"/>
              <a:t>D</a:t>
            </a:r>
            <a:r>
              <a:rPr lang="en-US" sz="1800" dirty="0" err="1" smtClean="0"/>
              <a:t>uring</a:t>
            </a:r>
            <a:r>
              <a:rPr lang="en-US" sz="1800" dirty="0" smtClean="0"/>
              <a:t> </a:t>
            </a:r>
            <a:r>
              <a:rPr lang="en-US" sz="1800" dirty="0"/>
              <a:t>the last 18 years of his life, he gave only some 30 public </a:t>
            </a:r>
            <a:r>
              <a:rPr lang="en-US" sz="1800" dirty="0" smtClean="0"/>
              <a:t>performances</a:t>
            </a:r>
            <a:r>
              <a:rPr lang="hr-HR" sz="1800" dirty="0" smtClean="0"/>
              <a:t>. He</a:t>
            </a:r>
            <a:r>
              <a:rPr lang="en-US" sz="1800" dirty="0" smtClean="0"/>
              <a:t> prefer</a:t>
            </a:r>
            <a:r>
              <a:rPr lang="hr-HR" sz="1800" dirty="0" err="1" smtClean="0"/>
              <a:t>ed</a:t>
            </a:r>
            <a:r>
              <a:rPr lang="en-US" sz="1800" dirty="0" smtClean="0"/>
              <a:t> </a:t>
            </a:r>
            <a:r>
              <a:rPr lang="en-US" sz="1800" dirty="0"/>
              <a:t>the more intimate atmosphere of the salon. </a:t>
            </a:r>
            <a:endParaRPr lang="hr-HR" sz="1800" dirty="0" smtClean="0"/>
          </a:p>
          <a:p>
            <a:pPr marL="0" indent="0">
              <a:buNone/>
            </a:pPr>
            <a:endParaRPr lang="hr-HR" sz="1800" dirty="0"/>
          </a:p>
          <a:p>
            <a:pPr marL="0" indent="0">
              <a:buNone/>
            </a:pPr>
            <a:r>
              <a:rPr lang="en-US" sz="1800" dirty="0" smtClean="0"/>
              <a:t>All </a:t>
            </a:r>
            <a:r>
              <a:rPr lang="en-US" sz="1800" dirty="0"/>
              <a:t>of Chopin's compositions include the piano. Most are for solo piano, although he also wrote two piano concertos, a few chamber pieces, and some songs to Polish lyrics. His major piano works also include sonatas, mazurkas, polonaises, </a:t>
            </a:r>
            <a:r>
              <a:rPr lang="hr-HR" sz="1800" dirty="0" err="1" smtClean="0"/>
              <a:t>e</a:t>
            </a:r>
            <a:r>
              <a:rPr lang="en-US" sz="1800" dirty="0" err="1" smtClean="0"/>
              <a:t>tudes</a:t>
            </a:r>
            <a:r>
              <a:rPr lang="en-US" sz="1800" dirty="0"/>
              <a:t>, impromptus, and preludes, some published only after his death. He died in Paris in 1849, probably of tuberculosis.</a:t>
            </a:r>
            <a:endParaRPr lang="hr-HR" sz="1800" dirty="0"/>
          </a:p>
        </p:txBody>
      </p:sp>
    </p:spTree>
    <p:extLst>
      <p:ext uri="{BB962C8B-B14F-4D97-AF65-F5344CB8AC3E}">
        <p14:creationId xmlns:p14="http://schemas.microsoft.com/office/powerpoint/2010/main" val="3126336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GB" sz="1800" dirty="0"/>
              <a:t>In 1882 an urn with  Chopin’s heart was brought from Paris and immured into one of the  pillars of the Holy Cross Church in Warsaw. Built in 15 century, it became one of the most notable Baroque churches </a:t>
            </a:r>
            <a:r>
              <a:rPr lang="en-GB" sz="1800" dirty="0" smtClean="0"/>
              <a:t>in</a:t>
            </a:r>
            <a:r>
              <a:rPr lang="hr-HR" sz="1800" dirty="0" smtClean="0"/>
              <a:t> </a:t>
            </a:r>
            <a:r>
              <a:rPr lang="hr-HR" sz="1800" dirty="0" err="1" smtClean="0">
                <a:latin typeface="+mn-lt"/>
              </a:rPr>
              <a:t>Poland</a:t>
            </a:r>
            <a:r>
              <a:rPr lang="hr-HR" sz="1800" dirty="0" smtClean="0">
                <a:latin typeface="+mn-lt"/>
              </a:rPr>
              <a:t>’s</a:t>
            </a:r>
            <a:r>
              <a:rPr lang="hr-HR" sz="1800" dirty="0" smtClean="0"/>
              <a:t> </a:t>
            </a:r>
            <a:r>
              <a:rPr lang="hr-HR" sz="1800" dirty="0" err="1" smtClean="0"/>
              <a:t>capital</a:t>
            </a:r>
            <a:endParaRPr lang="en-US" sz="1800" dirty="0"/>
          </a:p>
        </p:txBody>
      </p:sp>
      <p:pic>
        <p:nvPicPr>
          <p:cNvPr id="5" name="Rezervirano mjesto sadržaja 4" descr="http://upload.wikimedia.org/wikipedia/commons/a/af/Pillar_containing_Chopin%27s_heart.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87086"/>
            <a:ext cx="3600400" cy="4090186"/>
          </a:xfrm>
          <a:prstGeom prst="rect">
            <a:avLst/>
          </a:prstGeom>
          <a:noFill/>
          <a:ln>
            <a:noFill/>
          </a:ln>
        </p:spPr>
      </p:pic>
      <p:pic>
        <p:nvPicPr>
          <p:cNvPr id="7" name="Slika 6" descr="http://www.layoverguide.com/wp-content/uploads/2010/01/Holy-Cross-Church-Kosciol-Swietego-Krzyza-Warsaw-Polan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772816"/>
            <a:ext cx="3600400" cy="4104456"/>
          </a:xfrm>
          <a:prstGeom prst="rect">
            <a:avLst/>
          </a:prstGeom>
          <a:noFill/>
          <a:ln>
            <a:noFill/>
          </a:ln>
        </p:spPr>
      </p:pic>
    </p:spTree>
    <p:extLst>
      <p:ext uri="{BB962C8B-B14F-4D97-AF65-F5344CB8AC3E}">
        <p14:creationId xmlns:p14="http://schemas.microsoft.com/office/powerpoint/2010/main" val="317333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solidFill>
                  <a:srgbClr val="FF0000"/>
                </a:solidFill>
              </a:rPr>
              <a:t>Ignacy Yan Paderewski</a:t>
            </a:r>
            <a:endParaRPr lang="hr-HR" b="1"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412776"/>
            <a:ext cx="3528392" cy="5112568"/>
          </a:xfrm>
        </p:spPr>
      </p:pic>
      <p:sp>
        <p:nvSpPr>
          <p:cNvPr id="4" name="Content Placeholder 3"/>
          <p:cNvSpPr>
            <a:spLocks noGrp="1"/>
          </p:cNvSpPr>
          <p:nvPr>
            <p:ph sz="half" idx="2"/>
          </p:nvPr>
        </p:nvSpPr>
        <p:spPr>
          <a:xfrm>
            <a:off x="4283968" y="1556792"/>
            <a:ext cx="4474840" cy="4886003"/>
          </a:xfrm>
        </p:spPr>
        <p:txBody>
          <a:bodyPr>
            <a:normAutofit lnSpcReduction="10000"/>
          </a:bodyPr>
          <a:lstStyle/>
          <a:p>
            <a:pPr marL="0" indent="0">
              <a:buNone/>
            </a:pPr>
            <a:r>
              <a:rPr lang="hr-HR" sz="2000" dirty="0" err="1" smtClean="0"/>
              <a:t>Paderewski</a:t>
            </a:r>
            <a:r>
              <a:rPr lang="hr-HR" sz="2000" dirty="0" smtClean="0"/>
              <a:t> was born in the village of Kurilovka. From his early childhood, he was interested in music.</a:t>
            </a:r>
            <a:r>
              <a:rPr lang="en-US" sz="2000" dirty="0"/>
              <a:t>  In 1880 Paderewski married </a:t>
            </a:r>
            <a:r>
              <a:rPr lang="en-US" sz="2000" dirty="0" err="1"/>
              <a:t>Antonina</a:t>
            </a:r>
            <a:r>
              <a:rPr lang="en-US" sz="2000" dirty="0"/>
              <a:t> </a:t>
            </a:r>
            <a:r>
              <a:rPr lang="en-US" sz="2000" dirty="0" err="1" smtClean="0"/>
              <a:t>Korsakówna</a:t>
            </a:r>
            <a:r>
              <a:rPr lang="hr-HR" sz="2000" dirty="0" smtClean="0"/>
              <a:t>. </a:t>
            </a:r>
            <a:r>
              <a:rPr lang="en-US" sz="2000" dirty="0" smtClean="0"/>
              <a:t>The </a:t>
            </a:r>
            <a:r>
              <a:rPr lang="en-US" sz="2000" dirty="0"/>
              <a:t>following year, they discovered </a:t>
            </a:r>
            <a:r>
              <a:rPr lang="hr-HR" sz="2000" dirty="0" smtClean="0"/>
              <a:t>that them son was</a:t>
            </a:r>
            <a:r>
              <a:rPr lang="en-US" sz="2000" dirty="0" smtClean="0"/>
              <a:t> handicapped</a:t>
            </a:r>
            <a:r>
              <a:rPr lang="hr-HR" sz="2000" dirty="0" smtClean="0"/>
              <a:t>, </a:t>
            </a:r>
            <a:r>
              <a:rPr lang="en-US" sz="2000" dirty="0" smtClean="0"/>
              <a:t>soon afterward</a:t>
            </a:r>
            <a:r>
              <a:rPr lang="hr-HR" sz="2000" dirty="0" smtClean="0"/>
              <a:t> </a:t>
            </a:r>
            <a:r>
              <a:rPr lang="en-US" sz="2000" dirty="0" err="1" smtClean="0"/>
              <a:t>Antonina</a:t>
            </a:r>
            <a:r>
              <a:rPr lang="en-US" sz="2000" dirty="0" smtClean="0"/>
              <a:t> </a:t>
            </a:r>
            <a:r>
              <a:rPr lang="en-US" sz="2000" dirty="0"/>
              <a:t>died. Paderewski decided to devote himself to music, and in 1881 he went to Berlin to study music </a:t>
            </a:r>
            <a:r>
              <a:rPr lang="en-US" sz="2000" dirty="0" smtClean="0"/>
              <a:t>composition</a:t>
            </a:r>
            <a:r>
              <a:rPr lang="hr-HR" sz="2000" dirty="0" smtClean="0"/>
              <a:t>.</a:t>
            </a:r>
            <a:r>
              <a:rPr lang="en-US" sz="2000" dirty="0"/>
              <a:t> His brilliant playing </a:t>
            </a:r>
            <a:r>
              <a:rPr lang="en-US" sz="2000" dirty="0" smtClean="0"/>
              <a:t>reached </a:t>
            </a:r>
            <a:r>
              <a:rPr lang="en-US" sz="2000" dirty="0"/>
              <a:t>to almost extravagant lengths of </a:t>
            </a:r>
            <a:r>
              <a:rPr lang="en-US" sz="2000" dirty="0" smtClean="0"/>
              <a:t>admiration</a:t>
            </a:r>
            <a:r>
              <a:rPr lang="hr-HR" sz="2000" dirty="0" smtClean="0"/>
              <a:t>,</a:t>
            </a:r>
            <a:r>
              <a:rPr lang="en-US" sz="2000" dirty="0" smtClean="0"/>
              <a:t> </a:t>
            </a:r>
            <a:r>
              <a:rPr lang="en-US" sz="2000" dirty="0"/>
              <a:t>and his triumphs were repeated in the United States in 1891. His name at once became synonymous with the highest level of piano virtuosity.</a:t>
            </a:r>
            <a:endParaRPr lang="hr-HR" sz="2000" dirty="0"/>
          </a:p>
        </p:txBody>
      </p:sp>
    </p:spTree>
    <p:extLst>
      <p:ext uri="{BB962C8B-B14F-4D97-AF65-F5344CB8AC3E}">
        <p14:creationId xmlns:p14="http://schemas.microsoft.com/office/powerpoint/2010/main" val="864935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solidFill>
                  <a:srgbClr val="FF0000"/>
                </a:solidFill>
              </a:rPr>
              <a:t>Krzystof Penderecki</a:t>
            </a:r>
            <a:endParaRPr lang="hr-HR" b="1"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124744"/>
            <a:ext cx="3816424" cy="5544616"/>
          </a:xfrm>
        </p:spPr>
      </p:pic>
      <p:sp>
        <p:nvSpPr>
          <p:cNvPr id="4" name="Content Placeholder 3"/>
          <p:cNvSpPr>
            <a:spLocks noGrp="1"/>
          </p:cNvSpPr>
          <p:nvPr>
            <p:ph sz="half" idx="2"/>
          </p:nvPr>
        </p:nvSpPr>
        <p:spPr/>
        <p:txBody>
          <a:bodyPr>
            <a:normAutofit fontScale="85000" lnSpcReduction="20000"/>
          </a:bodyPr>
          <a:lstStyle/>
          <a:p>
            <a:pPr marL="0" indent="0">
              <a:buNone/>
            </a:pPr>
            <a:r>
              <a:rPr lang="hr-HR" dirty="0" smtClean="0"/>
              <a:t>Krzystof </a:t>
            </a:r>
            <a:r>
              <a:rPr lang="hr-HR" dirty="0" err="1" smtClean="0"/>
              <a:t>Penderecki</a:t>
            </a:r>
            <a:r>
              <a:rPr lang="hr-HR" dirty="0" smtClean="0"/>
              <a:t> was born in Debic 1933.</a:t>
            </a:r>
            <a:r>
              <a:rPr lang="en-US" dirty="0" smtClean="0"/>
              <a:t> </a:t>
            </a:r>
            <a:r>
              <a:rPr lang="hr-HR" dirty="0" smtClean="0"/>
              <a:t> He </a:t>
            </a:r>
            <a:r>
              <a:rPr lang="en-US" dirty="0" smtClean="0"/>
              <a:t>studied </a:t>
            </a:r>
            <a:r>
              <a:rPr lang="en-US" dirty="0"/>
              <a:t>music at </a:t>
            </a:r>
            <a:r>
              <a:rPr lang="en-US" dirty="0" err="1"/>
              <a:t>Jagiellonian</a:t>
            </a:r>
            <a:r>
              <a:rPr lang="en-US" dirty="0"/>
              <a:t> University and </a:t>
            </a:r>
            <a:r>
              <a:rPr lang="hr-HR" dirty="0" smtClean="0"/>
              <a:t>at </a:t>
            </a:r>
            <a:r>
              <a:rPr lang="en-US" dirty="0" smtClean="0"/>
              <a:t>the </a:t>
            </a:r>
            <a:r>
              <a:rPr lang="en-US" dirty="0"/>
              <a:t>Academy of Music in </a:t>
            </a:r>
            <a:r>
              <a:rPr lang="en-US" dirty="0" err="1" smtClean="0"/>
              <a:t>Krak</a:t>
            </a:r>
            <a:r>
              <a:rPr lang="hr-HR" dirty="0" smtClean="0"/>
              <a:t>o</a:t>
            </a:r>
            <a:r>
              <a:rPr lang="en-US" dirty="0" smtClean="0"/>
              <a:t>w</a:t>
            </a:r>
            <a:r>
              <a:rPr lang="en-US" dirty="0"/>
              <a:t>. </a:t>
            </a:r>
            <a:r>
              <a:rPr lang="en-US" dirty="0" err="1"/>
              <a:t>Penderecki</a:t>
            </a:r>
            <a:r>
              <a:rPr lang="en-US" dirty="0"/>
              <a:t> </a:t>
            </a:r>
            <a:r>
              <a:rPr lang="hr-HR" dirty="0" err="1" smtClean="0"/>
              <a:t>first</a:t>
            </a:r>
            <a:r>
              <a:rPr lang="hr-HR" dirty="0" smtClean="0"/>
              <a:t> worked as</a:t>
            </a:r>
            <a:r>
              <a:rPr lang="en-US" dirty="0" smtClean="0"/>
              <a:t> a teacher</a:t>
            </a:r>
            <a:r>
              <a:rPr lang="hr-HR" dirty="0" smtClean="0"/>
              <a:t>,</a:t>
            </a:r>
            <a:r>
              <a:rPr lang="en-US" dirty="0"/>
              <a:t> and </a:t>
            </a:r>
            <a:r>
              <a:rPr lang="hr-HR" dirty="0" smtClean="0"/>
              <a:t>than </a:t>
            </a:r>
            <a:r>
              <a:rPr lang="en-US" dirty="0" smtClean="0"/>
              <a:t>he </a:t>
            </a:r>
            <a:r>
              <a:rPr lang="en-US" dirty="0"/>
              <a:t>began his career as a </a:t>
            </a:r>
            <a:r>
              <a:rPr lang="en-US" dirty="0" smtClean="0"/>
              <a:t>composer</a:t>
            </a:r>
            <a:r>
              <a:rPr lang="hr-HR" dirty="0" smtClean="0"/>
              <a:t>.</a:t>
            </a:r>
            <a:r>
              <a:rPr lang="en-US" dirty="0"/>
              <a:t> </a:t>
            </a:r>
            <a:r>
              <a:rPr lang="hr-HR" dirty="0" smtClean="0"/>
              <a:t>                                                      H</a:t>
            </a:r>
            <a:r>
              <a:rPr lang="en-US" dirty="0" smtClean="0"/>
              <a:t>is </a:t>
            </a:r>
            <a:r>
              <a:rPr lang="en-US" dirty="0"/>
              <a:t>best known works are his Threnody to the Victims of Hiroshima, St. Luke Passion, Polish Requiem, </a:t>
            </a:r>
            <a:r>
              <a:rPr lang="en-US" dirty="0" err="1"/>
              <a:t>Anaklasis</a:t>
            </a:r>
            <a:r>
              <a:rPr lang="en-US" dirty="0"/>
              <a:t>, four </a:t>
            </a:r>
            <a:r>
              <a:rPr lang="en-US" dirty="0" smtClean="0"/>
              <a:t>operas</a:t>
            </a:r>
            <a:r>
              <a:rPr lang="hr-HR" dirty="0" smtClean="0"/>
              <a:t>...</a:t>
            </a:r>
            <a:r>
              <a:rPr lang="en-US" dirty="0"/>
              <a:t> During his life he received a lot of awards.</a:t>
            </a:r>
            <a:endParaRPr lang="hr-HR" dirty="0"/>
          </a:p>
        </p:txBody>
      </p:sp>
    </p:spTree>
    <p:extLst>
      <p:ext uri="{BB962C8B-B14F-4D97-AF65-F5344CB8AC3E}">
        <p14:creationId xmlns:p14="http://schemas.microsoft.com/office/powerpoint/2010/main" val="2049538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hr-HR" b="1" dirty="0" smtClean="0">
                <a:solidFill>
                  <a:srgbClr val="FF0000"/>
                </a:solidFill>
              </a:rPr>
              <a:t>Henryk </a:t>
            </a:r>
            <a:r>
              <a:rPr lang="hr-HR" b="1" dirty="0">
                <a:solidFill>
                  <a:srgbClr val="FF0000"/>
                </a:solidFill>
              </a:rPr>
              <a:t>M</a:t>
            </a:r>
            <a:r>
              <a:rPr lang="hr-HR" b="1" dirty="0" smtClean="0">
                <a:solidFill>
                  <a:srgbClr val="FF0000"/>
                </a:solidFill>
              </a:rPr>
              <a:t>ikolay Gorecki</a:t>
            </a:r>
            <a:endParaRPr lang="hr-HR" b="1" dirty="0">
              <a:solidFill>
                <a:srgbClr val="FF000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1340768"/>
            <a:ext cx="3384376" cy="4926438"/>
          </a:xfrm>
        </p:spPr>
      </p:pic>
      <p:sp>
        <p:nvSpPr>
          <p:cNvPr id="4" name="Content Placeholder 3"/>
          <p:cNvSpPr>
            <a:spLocks noGrp="1"/>
          </p:cNvSpPr>
          <p:nvPr>
            <p:ph sz="half" idx="2"/>
          </p:nvPr>
        </p:nvSpPr>
        <p:spPr>
          <a:xfrm>
            <a:off x="4648200" y="1052736"/>
            <a:ext cx="4038600" cy="5328592"/>
          </a:xfrm>
        </p:spPr>
        <p:txBody>
          <a:bodyPr>
            <a:noAutofit/>
          </a:bodyPr>
          <a:lstStyle/>
          <a:p>
            <a:pPr marL="0" indent="0">
              <a:buNone/>
            </a:pPr>
            <a:r>
              <a:rPr lang="en-US" sz="2400" dirty="0" err="1"/>
              <a:t>Henryk</a:t>
            </a:r>
            <a:r>
              <a:rPr lang="en-US" sz="2400" dirty="0"/>
              <a:t> </a:t>
            </a:r>
            <a:r>
              <a:rPr lang="en-US" sz="2400" dirty="0" err="1"/>
              <a:t>Górecki</a:t>
            </a:r>
            <a:r>
              <a:rPr lang="en-US" sz="2400" dirty="0"/>
              <a:t> was born on December 6, 1933, in the village of </a:t>
            </a:r>
            <a:r>
              <a:rPr lang="en-US" sz="2400" dirty="0" err="1" smtClean="0"/>
              <a:t>Czernica</a:t>
            </a:r>
            <a:r>
              <a:rPr lang="hr-HR" sz="2400" dirty="0" smtClean="0"/>
              <a:t>.</a:t>
            </a:r>
            <a:r>
              <a:rPr lang="en-US" sz="2400" dirty="0"/>
              <a:t> The </a:t>
            </a:r>
            <a:r>
              <a:rPr lang="en-US" sz="2400" dirty="0" err="1"/>
              <a:t>Górecki</a:t>
            </a:r>
            <a:r>
              <a:rPr lang="en-US" sz="2400" dirty="0"/>
              <a:t> family lived modestly, though both parents </a:t>
            </a:r>
            <a:r>
              <a:rPr lang="en-US" sz="2400" dirty="0" smtClean="0"/>
              <a:t>love</a:t>
            </a:r>
            <a:r>
              <a:rPr lang="hr-HR" sz="2400" dirty="0" smtClean="0"/>
              <a:t>d</a:t>
            </a:r>
            <a:r>
              <a:rPr lang="en-US" sz="2400" dirty="0" smtClean="0"/>
              <a:t> music</a:t>
            </a:r>
            <a:r>
              <a:rPr lang="en-US" sz="2400" dirty="0"/>
              <a:t>. His father </a:t>
            </a:r>
            <a:r>
              <a:rPr lang="en-US" sz="2400" dirty="0" smtClean="0"/>
              <a:t>Roman</a:t>
            </a:r>
            <a:r>
              <a:rPr lang="hr-HR" sz="2400" dirty="0" smtClean="0"/>
              <a:t> </a:t>
            </a:r>
            <a:r>
              <a:rPr lang="en-US" sz="2400" dirty="0" smtClean="0"/>
              <a:t>worked </a:t>
            </a:r>
            <a:r>
              <a:rPr lang="en-US" sz="2400" dirty="0"/>
              <a:t>at the goods office of a local railway station, but </a:t>
            </a:r>
            <a:r>
              <a:rPr lang="hr-HR" sz="2400" dirty="0" smtClean="0"/>
              <a:t>he </a:t>
            </a:r>
            <a:r>
              <a:rPr lang="en-US" sz="2400" dirty="0" smtClean="0"/>
              <a:t>was </a:t>
            </a:r>
            <a:r>
              <a:rPr lang="en-US" sz="2400" dirty="0"/>
              <a:t>an amateur musician, while his mother </a:t>
            </a:r>
            <a:r>
              <a:rPr lang="en-US" sz="2400" dirty="0" err="1" smtClean="0"/>
              <a:t>Otylia</a:t>
            </a:r>
            <a:r>
              <a:rPr lang="en-US" sz="2400" dirty="0" smtClean="0"/>
              <a:t> </a:t>
            </a:r>
            <a:r>
              <a:rPr lang="en-US" sz="2400" dirty="0"/>
              <a:t>played piano. </a:t>
            </a:r>
            <a:r>
              <a:rPr lang="en-US" sz="2400" dirty="0" err="1"/>
              <a:t>Otylia</a:t>
            </a:r>
            <a:r>
              <a:rPr lang="en-US" sz="2400" dirty="0"/>
              <a:t> died when </a:t>
            </a:r>
            <a:r>
              <a:rPr lang="en-US" sz="2400" dirty="0" smtClean="0"/>
              <a:t>her </a:t>
            </a:r>
            <a:r>
              <a:rPr lang="en-US" sz="2400" dirty="0"/>
              <a:t>son was just two years </a:t>
            </a:r>
            <a:r>
              <a:rPr lang="en-US" sz="2400" dirty="0" smtClean="0"/>
              <a:t>old</a:t>
            </a:r>
            <a:r>
              <a:rPr lang="hr-HR" sz="2400" dirty="0" smtClean="0"/>
              <a:t>.</a:t>
            </a:r>
            <a:endParaRPr lang="hr-HR" sz="2400" dirty="0"/>
          </a:p>
        </p:txBody>
      </p:sp>
    </p:spTree>
    <p:extLst>
      <p:ext uri="{BB962C8B-B14F-4D97-AF65-F5344CB8AC3E}">
        <p14:creationId xmlns:p14="http://schemas.microsoft.com/office/powerpoint/2010/main" val="649888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hr-HR" b="1" dirty="0" smtClean="0">
                <a:solidFill>
                  <a:srgbClr val="FF0000"/>
                </a:solidFill>
              </a:rPr>
              <a:t>Raul Koczalski</a:t>
            </a:r>
            <a:endParaRPr lang="hr-HR" b="1"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980728"/>
            <a:ext cx="3528392" cy="5616624"/>
          </a:xfrm>
        </p:spPr>
      </p:pic>
      <p:sp>
        <p:nvSpPr>
          <p:cNvPr id="4" name="Content Placeholder 3"/>
          <p:cNvSpPr>
            <a:spLocks noGrp="1"/>
          </p:cNvSpPr>
          <p:nvPr>
            <p:ph sz="half" idx="2"/>
          </p:nvPr>
        </p:nvSpPr>
        <p:spPr>
          <a:xfrm>
            <a:off x="4499992" y="980728"/>
            <a:ext cx="4536504" cy="5256584"/>
          </a:xfrm>
        </p:spPr>
        <p:txBody>
          <a:bodyPr>
            <a:noAutofit/>
          </a:bodyPr>
          <a:lstStyle/>
          <a:p>
            <a:pPr marL="0" indent="0">
              <a:buNone/>
            </a:pPr>
            <a:r>
              <a:rPr lang="en-US" sz="2000" dirty="0" smtClean="0"/>
              <a:t>Armand Georg Raoul  </a:t>
            </a:r>
            <a:r>
              <a:rPr lang="en-US" sz="2000" dirty="0" err="1" smtClean="0"/>
              <a:t>Koczalski</a:t>
            </a:r>
            <a:r>
              <a:rPr lang="en-US" sz="2000" dirty="0" smtClean="0"/>
              <a:t>, pianist and composer, fulfilled his promise to become one of the great pianists of all time.                                 </a:t>
            </a:r>
          </a:p>
          <a:p>
            <a:pPr marL="0" indent="0">
              <a:buNone/>
            </a:pPr>
            <a:r>
              <a:rPr lang="en-US" sz="2000" dirty="0" smtClean="0"/>
              <a:t>He was taught first by his mother, then by Julian </a:t>
            </a:r>
            <a:r>
              <a:rPr lang="en-US" sz="2000" dirty="0" err="1" smtClean="0"/>
              <a:t>Godomski</a:t>
            </a:r>
            <a:r>
              <a:rPr lang="en-US" sz="2000" dirty="0" smtClean="0"/>
              <a:t>. He had concerts at the age of 7, and at 9 he was playing in major European cities as a virtuoso. His thousandth concert was given in Leipzig in 1896, and by the age of 12 he had received many awards.                                                   No wonder he was Chopin’s favorite Polish student and assistant. </a:t>
            </a:r>
            <a:r>
              <a:rPr lang="en-US" sz="2000" dirty="0" err="1" smtClean="0"/>
              <a:t>Koczalski</a:t>
            </a:r>
            <a:r>
              <a:rPr lang="en-US" sz="2000" dirty="0" smtClean="0"/>
              <a:t> was considered one of the greatest interpreters of Chopin's music and one of the greatest pianists of his time.</a:t>
            </a:r>
          </a:p>
          <a:p>
            <a:endParaRPr lang="en-US" sz="2000" dirty="0" smtClean="0"/>
          </a:p>
          <a:p>
            <a:endParaRPr lang="en-US" sz="2000" dirty="0"/>
          </a:p>
        </p:txBody>
      </p:sp>
    </p:spTree>
    <p:extLst>
      <p:ext uri="{BB962C8B-B14F-4D97-AF65-F5344CB8AC3E}">
        <p14:creationId xmlns:p14="http://schemas.microsoft.com/office/powerpoint/2010/main" val="1107488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hr-HR" b="1" dirty="0" smtClean="0">
                <a:solidFill>
                  <a:srgbClr val="FF0000"/>
                </a:solidFill>
              </a:rPr>
              <a:t>Wittolud Lutosawski</a:t>
            </a:r>
            <a:endParaRPr lang="hr-HR" b="1" dirty="0">
              <a:solidFill>
                <a:srgbClr val="FF0000"/>
              </a:solidFill>
            </a:endParaRPr>
          </a:p>
        </p:txBody>
      </p:sp>
      <p:sp>
        <p:nvSpPr>
          <p:cNvPr id="7" name="Content Placeholder 6"/>
          <p:cNvSpPr>
            <a:spLocks noGrp="1"/>
          </p:cNvSpPr>
          <p:nvPr>
            <p:ph sz="half" idx="2"/>
          </p:nvPr>
        </p:nvSpPr>
        <p:spPr>
          <a:xfrm>
            <a:off x="4283968" y="1052736"/>
            <a:ext cx="4402832" cy="5328592"/>
          </a:xfrm>
        </p:spPr>
        <p:txBody>
          <a:bodyPr>
            <a:normAutofit/>
          </a:bodyPr>
          <a:lstStyle/>
          <a:p>
            <a:pPr marL="0" indent="0">
              <a:buNone/>
            </a:pPr>
            <a:r>
              <a:rPr lang="hr-HR" sz="2400" dirty="0" err="1" smtClean="0"/>
              <a:t>Witold</a:t>
            </a:r>
            <a:r>
              <a:rPr lang="hr-HR" sz="2400" dirty="0" smtClean="0"/>
              <a:t> Roman </a:t>
            </a:r>
            <a:r>
              <a:rPr lang="hr-HR" sz="2400" dirty="0" err="1" smtClean="0"/>
              <a:t>Lutosławski</a:t>
            </a:r>
            <a:r>
              <a:rPr lang="hr-HR" sz="2400" dirty="0" smtClean="0"/>
              <a:t> was a </a:t>
            </a:r>
            <a:r>
              <a:rPr lang="hr-HR" sz="2400" dirty="0" err="1" smtClean="0"/>
              <a:t>Polish</a:t>
            </a:r>
            <a:r>
              <a:rPr lang="hr-HR" sz="2400" dirty="0" smtClean="0"/>
              <a:t> </a:t>
            </a:r>
            <a:r>
              <a:rPr lang="hr-HR" sz="2400" dirty="0" err="1" smtClean="0"/>
              <a:t>composer</a:t>
            </a:r>
            <a:r>
              <a:rPr lang="hr-HR" sz="2400" dirty="0" smtClean="0"/>
              <a:t> and </a:t>
            </a:r>
            <a:r>
              <a:rPr lang="hr-HR" sz="2400" dirty="0" err="1" smtClean="0"/>
              <a:t>orchestral</a:t>
            </a:r>
            <a:r>
              <a:rPr lang="hr-HR" sz="2400" dirty="0" smtClean="0"/>
              <a:t> </a:t>
            </a:r>
            <a:r>
              <a:rPr lang="hr-HR" sz="2400" dirty="0" err="1" smtClean="0"/>
              <a:t>conductor</a:t>
            </a:r>
            <a:r>
              <a:rPr lang="hr-HR" sz="2400" dirty="0" smtClean="0"/>
              <a:t>.</a:t>
            </a:r>
            <a:r>
              <a:rPr lang="en-US" sz="2400" dirty="0" smtClean="0"/>
              <a:t> </a:t>
            </a:r>
            <a:endParaRPr lang="hr-HR" sz="2400" dirty="0" smtClean="0"/>
          </a:p>
          <a:p>
            <a:pPr marL="0" indent="0">
              <a:buNone/>
            </a:pPr>
            <a:endParaRPr lang="hr-HR" sz="2400" dirty="0"/>
          </a:p>
          <a:p>
            <a:pPr marL="0" indent="0">
              <a:buNone/>
            </a:pPr>
            <a:r>
              <a:rPr lang="en-US" sz="2400" dirty="0" smtClean="0"/>
              <a:t>During his youth, </a:t>
            </a:r>
            <a:r>
              <a:rPr lang="en-US" sz="2400" dirty="0" err="1" smtClean="0"/>
              <a:t>Lutosławski</a:t>
            </a:r>
            <a:r>
              <a:rPr lang="en-US" sz="2400" dirty="0" smtClean="0"/>
              <a:t> studied piano and composition in Warsaw. His early works were influenced by Polish folk music. Near the end of his life, he was awarded the Order of the White Eagle, Poland's highest </a:t>
            </a:r>
            <a:r>
              <a:rPr lang="en-US" sz="2400" dirty="0" err="1" smtClean="0"/>
              <a:t>honour</a:t>
            </a:r>
            <a:r>
              <a:rPr lang="en-US" sz="2400" dirty="0" smtClean="0"/>
              <a:t>.</a:t>
            </a:r>
            <a:endParaRPr lang="hr-HR" sz="2400" dirty="0"/>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1520" y="1306968"/>
            <a:ext cx="3240360" cy="5290384"/>
          </a:xfrm>
        </p:spPr>
      </p:pic>
    </p:spTree>
    <p:extLst>
      <p:ext uri="{BB962C8B-B14F-4D97-AF65-F5344CB8AC3E}">
        <p14:creationId xmlns:p14="http://schemas.microsoft.com/office/powerpoint/2010/main" val="1488017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5501</TotalTime>
  <Words>839</Words>
  <Application>Microsoft Office PowerPoint</Application>
  <PresentationFormat>Prikaz na zaslonu (4:3)</PresentationFormat>
  <Paragraphs>32</Paragraphs>
  <Slides>11</Slides>
  <Notes>3</Notes>
  <HiddenSlides>0</HiddenSlides>
  <MMClips>1</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Office Theme</vt:lpstr>
      <vt:lpstr>Polish Musicians</vt:lpstr>
      <vt:lpstr>POLISH COMPOSERS</vt:lpstr>
      <vt:lpstr>Frederic Chopin</vt:lpstr>
      <vt:lpstr>In 1882 an urn with  Chopin’s heart was brought from Paris and immured into one of the  pillars of the Holy Cross Church in Warsaw. Built in 15 century, it became one of the most notable Baroque churches in Poland’s capital</vt:lpstr>
      <vt:lpstr>Ignacy Yan Paderewski</vt:lpstr>
      <vt:lpstr>Krzystof Penderecki</vt:lpstr>
      <vt:lpstr>Henryk Mikolay Gorecki</vt:lpstr>
      <vt:lpstr>Raul Koczalski</vt:lpstr>
      <vt:lpstr>Wittolud Lutosawski</vt:lpstr>
      <vt:lpstr>Stanislav Moniuszko</vt:lpstr>
      <vt:lpstr>Ludomir Rozycki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HPCQ56</dc:creator>
  <cp:lastModifiedBy>darka</cp:lastModifiedBy>
  <cp:revision>95</cp:revision>
  <dcterms:created xsi:type="dcterms:W3CDTF">2014-07-25T10:54:17Z</dcterms:created>
  <dcterms:modified xsi:type="dcterms:W3CDTF">2014-10-09T05:23:14Z</dcterms:modified>
</cp:coreProperties>
</file>