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33723A17-166E-4512-AB94-03AA56B30583}" type="datetimeFigureOut">
              <a:rPr lang="hr-HR" smtClean="0"/>
              <a:pPr/>
              <a:t>7.10.2014.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256965007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3723A17-166E-4512-AB94-03AA56B30583}" type="datetimeFigureOut">
              <a:rPr lang="hr-HR" smtClean="0"/>
              <a:pPr/>
              <a:t>7.10.2014.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393386597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3723A17-166E-4512-AB94-03AA56B30583}" type="datetimeFigureOut">
              <a:rPr lang="hr-HR" smtClean="0"/>
              <a:pPr/>
              <a:t>7.10.2014.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126555136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3723A17-166E-4512-AB94-03AA56B30583}" type="datetimeFigureOut">
              <a:rPr lang="hr-HR" smtClean="0"/>
              <a:pPr/>
              <a:t>7.10.2014.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106050874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723A17-166E-4512-AB94-03AA56B30583}" type="datetimeFigureOut">
              <a:rPr lang="hr-HR" smtClean="0"/>
              <a:pPr/>
              <a:t>7.10.2014.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166919501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33723A17-166E-4512-AB94-03AA56B30583}" type="datetimeFigureOut">
              <a:rPr lang="hr-HR" smtClean="0"/>
              <a:pPr/>
              <a:t>7.10.2014.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172334106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33723A17-166E-4512-AB94-03AA56B30583}" type="datetimeFigureOut">
              <a:rPr lang="hr-HR" smtClean="0"/>
              <a:pPr/>
              <a:t>7.10.2014.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71916317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33723A17-166E-4512-AB94-03AA56B30583}" type="datetimeFigureOut">
              <a:rPr lang="hr-HR" smtClean="0"/>
              <a:pPr/>
              <a:t>7.10.2014.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350921279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23A17-166E-4512-AB94-03AA56B30583}" type="datetimeFigureOut">
              <a:rPr lang="hr-HR" smtClean="0"/>
              <a:pPr/>
              <a:t>7.10.2014.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277395299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23A17-166E-4512-AB94-03AA56B30583}" type="datetimeFigureOut">
              <a:rPr lang="hr-HR" smtClean="0"/>
              <a:pPr/>
              <a:t>7.10.2014.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309954613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23A17-166E-4512-AB94-03AA56B30583}" type="datetimeFigureOut">
              <a:rPr lang="hr-HR" smtClean="0"/>
              <a:pPr/>
              <a:t>7.10.2014.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77999717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23A17-166E-4512-AB94-03AA56B30583}" type="datetimeFigureOut">
              <a:rPr lang="hr-HR" smtClean="0"/>
              <a:pPr/>
              <a:t>7.10.2014.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05A38-02E2-4F16-BA79-A43E69C921E5}" type="slidenum">
              <a:rPr lang="hr-HR" smtClean="0"/>
              <a:pPr/>
              <a:t>‹#›</a:t>
            </a:fld>
            <a:endParaRPr lang="hr-HR"/>
          </a:p>
        </p:txBody>
      </p:sp>
    </p:spTree>
    <p:extLst>
      <p:ext uri="{BB962C8B-B14F-4D97-AF65-F5344CB8AC3E}">
        <p14:creationId xmlns:p14="http://schemas.microsoft.com/office/powerpoint/2010/main" xmlns="" val="371187699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audio" Target="../media/media1.mp3"/><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5445224"/>
            <a:ext cx="7172200" cy="1152128"/>
          </a:xfrm>
        </p:spPr>
        <p:txBody>
          <a:bodyPr>
            <a:noAutofit/>
          </a:bodyPr>
          <a:lstStyle/>
          <a:p>
            <a:pPr algn="r"/>
            <a:r>
              <a:rPr lang="hr-HR" sz="2800" dirty="0" smtClean="0">
                <a:latin typeface="Comic Sans MS" panose="030F0702030302020204" pitchFamily="66" charset="0"/>
              </a:rPr>
              <a:t/>
            </a:r>
            <a:br>
              <a:rPr lang="hr-HR" sz="2800" dirty="0" smtClean="0">
                <a:latin typeface="Comic Sans MS" panose="030F0702030302020204" pitchFamily="66" charset="0"/>
              </a:rPr>
            </a:br>
            <a:endParaRPr lang="hr-HR" sz="2800" dirty="0">
              <a:latin typeface="Comic Sans MS" panose="030F0702030302020204" pitchFamily="66" charset="0"/>
            </a:endParaRPr>
          </a:p>
        </p:txBody>
      </p:sp>
      <p:pic>
        <p:nvPicPr>
          <p:cNvPr id="12" name="Picture Placeholder 11"/>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t="748" b="748"/>
          <a:stretch>
            <a:fillRect/>
          </a:stretch>
        </p:blipFill>
        <p:spPr>
          <a:xfrm>
            <a:off x="0" y="0"/>
            <a:ext cx="9144000" cy="5301208"/>
          </a:xfrm>
        </p:spPr>
      </p:pic>
      <p:pic>
        <p:nvPicPr>
          <p:cNvPr id="13" name="2CELLOS - I Will Wait [OFFICIAL VIDEO].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755576" y="5805264"/>
            <a:ext cx="609600" cy="609600"/>
          </a:xfrm>
          <a:prstGeom prst="rect">
            <a:avLst/>
          </a:prstGeom>
        </p:spPr>
      </p:pic>
    </p:spTree>
    <p:extLst>
      <p:ext uri="{BB962C8B-B14F-4D97-AF65-F5344CB8AC3E}">
        <p14:creationId xmlns:p14="http://schemas.microsoft.com/office/powerpoint/2010/main" xmlns="" val="180940216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47" numSld="15">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pPr algn="just"/>
            <a:r>
              <a:rPr lang="en-GB" sz="3100" dirty="0" smtClean="0">
                <a:latin typeface="Comic Sans MS" panose="030F0702030302020204" pitchFamily="66" charset="0"/>
              </a:rPr>
              <a:t>Luka and </a:t>
            </a:r>
            <a:r>
              <a:rPr lang="en-GB" sz="3100" dirty="0" err="1" smtClean="0">
                <a:latin typeface="Comic Sans MS" panose="030F0702030302020204" pitchFamily="66" charset="0"/>
              </a:rPr>
              <a:t>Stjepan’s</a:t>
            </a:r>
            <a:r>
              <a:rPr lang="en-GB" sz="3100" dirty="0" smtClean="0">
                <a:latin typeface="Comic Sans MS" panose="030F0702030302020204" pitchFamily="66" charset="0"/>
              </a:rPr>
              <a:t> success reaches beyond YouTube, </a:t>
            </a:r>
            <a:r>
              <a:rPr lang="hr-HR" sz="3100" dirty="0" smtClean="0">
                <a:latin typeface="Comic Sans MS" panose="030F0702030302020204" pitchFamily="66" charset="0"/>
              </a:rPr>
              <a:t>they </a:t>
            </a:r>
            <a:r>
              <a:rPr lang="hr-HR" sz="3100" dirty="0" err="1" smtClean="0">
                <a:latin typeface="Comic Sans MS" panose="030F0702030302020204" pitchFamily="66" charset="0"/>
              </a:rPr>
              <a:t>soon</a:t>
            </a:r>
            <a:r>
              <a:rPr lang="hr-HR" sz="3100" dirty="0" smtClean="0">
                <a:latin typeface="Comic Sans MS" panose="030F0702030302020204" pitchFamily="66" charset="0"/>
              </a:rPr>
              <a:t> </a:t>
            </a:r>
            <a:r>
              <a:rPr lang="hr-HR" sz="3100" dirty="0" err="1" smtClean="0">
                <a:latin typeface="Comic Sans MS" panose="030F0702030302020204" pitchFamily="66" charset="0"/>
              </a:rPr>
              <a:t>became</a:t>
            </a:r>
            <a:r>
              <a:rPr lang="hr-HR" sz="3100" dirty="0" smtClean="0">
                <a:latin typeface="Comic Sans MS" panose="030F0702030302020204" pitchFamily="66" charset="0"/>
              </a:rPr>
              <a:t> </a:t>
            </a:r>
            <a:r>
              <a:rPr lang="en-GB" sz="3100" dirty="0" err="1" smtClean="0">
                <a:latin typeface="Comic Sans MS" panose="030F0702030302020204" pitchFamily="66" charset="0"/>
              </a:rPr>
              <a:t>globaly</a:t>
            </a:r>
            <a:r>
              <a:rPr lang="en-GB" sz="3100" dirty="0" smtClean="0">
                <a:latin typeface="Comic Sans MS" panose="030F0702030302020204" pitchFamily="66" charset="0"/>
              </a:rPr>
              <a:t> </a:t>
            </a:r>
            <a:r>
              <a:rPr lang="en-GB" sz="3100" dirty="0">
                <a:latin typeface="Comic Sans MS" panose="030F0702030302020204" pitchFamily="66" charset="0"/>
              </a:rPr>
              <a:t>popular and highly </a:t>
            </a:r>
            <a:r>
              <a:rPr lang="en-GB" sz="3100" dirty="0" smtClean="0">
                <a:latin typeface="Comic Sans MS" panose="030F0702030302020204" pitchFamily="66" charset="0"/>
              </a:rPr>
              <a:t>appreciated </a:t>
            </a:r>
            <a:r>
              <a:rPr lang="en-GB" sz="3100" dirty="0">
                <a:latin typeface="Comic Sans MS" panose="030F0702030302020204" pitchFamily="66" charset="0"/>
              </a:rPr>
              <a:t>among musicians all over the </a:t>
            </a:r>
            <a:r>
              <a:rPr lang="en-GB" sz="3100" dirty="0" smtClean="0">
                <a:latin typeface="Comic Sans MS" panose="030F0702030302020204" pitchFamily="66" charset="0"/>
              </a:rPr>
              <a:t>world.</a:t>
            </a:r>
            <a:endParaRPr lang="hr-HR" sz="3100" dirty="0">
              <a:latin typeface="Comic Sans MS" panose="030F0702030302020204" pitchFamily="66" charset="0"/>
            </a:endParaRPr>
          </a:p>
        </p:txBody>
      </p:sp>
      <p:pic>
        <p:nvPicPr>
          <p:cNvPr id="5" name="Slika 3" descr="http://croatia.org/crown/content_images/2011/2Cellos-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757854">
            <a:off x="457445" y="2165866"/>
            <a:ext cx="3528392" cy="391361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rot="869189">
            <a:off x="4150984" y="2579367"/>
            <a:ext cx="4685079" cy="2623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711752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457200" y="274638"/>
            <a:ext cx="8229600" cy="164219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2400" dirty="0" smtClean="0">
                <a:latin typeface="Comic Sans MS" panose="030F0702030302020204" pitchFamily="66" charset="0"/>
              </a:rPr>
              <a:t>They play in front of thousands of people.With their two instruments, they perform demanding, hard and interesting arrangements,and achieve the intensity of the whole orchestra. </a:t>
            </a:r>
            <a:endParaRPr lang="en-US" sz="2400" dirty="0">
              <a:latin typeface="Comic Sans MS" panose="030F0702030302020204" pitchFamily="66"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916507">
            <a:off x="1434208" y="2190012"/>
            <a:ext cx="2886075" cy="1581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6" descr="http://www.likecroatia.com/wp-content/gallery/2cellos-concert-in-zadar/2cellos_zadar12-11_592869s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934768">
            <a:off x="4239821" y="3251952"/>
            <a:ext cx="4448871" cy="29609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95830">
            <a:off x="347799" y="3816153"/>
            <a:ext cx="3374227" cy="27619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5775302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395536" y="404812"/>
            <a:ext cx="8424936" cy="18720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2400" dirty="0" smtClean="0">
                <a:latin typeface="Comic Sans MS" panose="030F0702030302020204" pitchFamily="66" charset="0"/>
              </a:rPr>
              <a:t>They use all their virtuosity to the maximum extent, with adrenalin and energy which have never been heard before.                                                                                                                                                                                     </a:t>
            </a:r>
            <a:endParaRPr lang="en-US" sz="2400" dirty="0">
              <a:latin typeface="Comic Sans MS" panose="030F0702030302020204" pitchFamily="66" charset="0"/>
            </a:endParaRPr>
          </a:p>
        </p:txBody>
      </p:sp>
      <p:pic>
        <p:nvPicPr>
          <p:cNvPr id="3" name="Picture 4" descr="https://encrypted-tbn2.gstatic.com/images?q=tbn:ANd9GcQprfBjCX7EayFs2fHZgwo5oNpjZBEPht6WYWMGZEA34Y6_1dO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270014">
            <a:off x="5580112" y="2924944"/>
            <a:ext cx="2933854" cy="219756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3429000"/>
            <a:ext cx="3820152"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610046">
            <a:off x="323528" y="2420888"/>
            <a:ext cx="2880320" cy="2880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1457919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mtClean="0"/>
              <a:t>Someone said they are a meteor which happens once in a generation.</a:t>
            </a:r>
            <a:endParaRPr lang="en-US" dirty="0"/>
          </a:p>
        </p:txBody>
      </p:sp>
      <p:pic>
        <p:nvPicPr>
          <p:cNvPr id="3" name="Picture 3" descr="C:\Users\korisnik\Desktop\2 celos -plitvic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131067">
            <a:off x="4428751" y="3231931"/>
            <a:ext cx="4161213" cy="304571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korisnik\Documents\energy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370932">
            <a:off x="179150" y="2152994"/>
            <a:ext cx="4268396" cy="21341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995378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2" y="4293096"/>
            <a:ext cx="5514975" cy="2016224"/>
          </a:xfrm>
          <a:solidFill>
            <a:schemeClr val="accent2">
              <a:lumMod val="75000"/>
            </a:schemeClr>
          </a:solidFill>
        </p:spPr>
        <p:txBody>
          <a:bodyPr>
            <a:normAutofit/>
          </a:bodyPr>
          <a:lstStyle/>
          <a:p>
            <a:pPr algn="ctr">
              <a:lnSpc>
                <a:spcPct val="150000"/>
              </a:lnSpc>
            </a:pPr>
            <a:r>
              <a:rPr lang="hr-HR" dirty="0" smtClean="0">
                <a:latin typeface="Comic Sans MS" panose="030F0702030302020204" pitchFamily="66" charset="0"/>
              </a:rPr>
              <a:t>No wonder they are called „Two Croatian geniuses” !</a:t>
            </a:r>
            <a:r>
              <a:rPr lang="hr-HR" dirty="0" smtClean="0"/>
              <a:t/>
            </a:r>
            <a:br>
              <a:rPr lang="hr-HR" dirty="0" smtClean="0"/>
            </a:br>
            <a:endParaRPr lang="hr-HR" dirty="0"/>
          </a:p>
        </p:txBody>
      </p:sp>
      <p:sp>
        <p:nvSpPr>
          <p:cNvPr id="3" name="Picture Placeholder 2"/>
          <p:cNvSpPr>
            <a:spLocks noGrp="1"/>
          </p:cNvSpPr>
          <p:nvPr>
            <p:ph type="pic" idx="1"/>
          </p:nvPr>
        </p:nvSpPr>
        <p:spPr/>
      </p:sp>
      <p:pic>
        <p:nvPicPr>
          <p:cNvPr id="5" name="Picture 2" descr="C:\Users\korisnik\Documents\energ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6980" r="16980"/>
          <a:stretch>
            <a:fillRect/>
          </a:stretch>
        </p:blipFill>
        <p:spPr bwMode="auto">
          <a:xfrm>
            <a:off x="1763713" y="620713"/>
            <a:ext cx="5486400" cy="411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961244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229200"/>
            <a:ext cx="5486400" cy="720080"/>
          </a:xfrm>
        </p:spPr>
        <p:txBody>
          <a:bodyPr>
            <a:noAutofit/>
          </a:bodyPr>
          <a:lstStyle/>
          <a:p>
            <a:pPr algn="ctr"/>
            <a:r>
              <a:rPr lang="hr-HR" sz="3600" dirty="0" smtClean="0">
                <a:latin typeface="Comic Sans MS" panose="030F0702030302020204" pitchFamily="66" charset="0"/>
              </a:rPr>
              <a:t>Thank you!</a:t>
            </a:r>
            <a:endParaRPr lang="hr-HR" sz="3600" dirty="0">
              <a:latin typeface="Comic Sans MS" panose="030F0702030302020204" pitchFamily="66"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716" r="716"/>
          <a:stretch>
            <a:fillRect/>
          </a:stretch>
        </p:blipFill>
        <p:spPr>
          <a:xfrm>
            <a:off x="1331641" y="267290"/>
            <a:ext cx="6519870" cy="4889902"/>
          </a:xfrm>
        </p:spPr>
      </p:pic>
    </p:spTree>
    <p:extLst>
      <p:ext uri="{BB962C8B-B14F-4D97-AF65-F5344CB8AC3E}">
        <p14:creationId xmlns:p14="http://schemas.microsoft.com/office/powerpoint/2010/main" xmlns="" val="200470438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130425"/>
            <a:ext cx="8928992" cy="1470025"/>
          </a:xfrm>
        </p:spPr>
        <p:txBody>
          <a:bodyPr/>
          <a:lstStyle/>
          <a:p>
            <a:r>
              <a:rPr lang="hr-HR" dirty="0" smtClean="0">
                <a:solidFill>
                  <a:schemeClr val="bg1"/>
                </a:solidFill>
                <a:latin typeface="Comic Sans MS" panose="030F0702030302020204" pitchFamily="66" charset="0"/>
              </a:rPr>
              <a:t>PREPARED BY: </a:t>
            </a:r>
            <a:r>
              <a:rPr lang="hr-HR" dirty="0">
                <a:latin typeface="Comic Sans MS" panose="030F0702030302020204" pitchFamily="66" charset="0"/>
              </a:rPr>
              <a:t>Josipa Vlahović</a:t>
            </a:r>
            <a:endParaRPr lang="hr-HR" dirty="0"/>
          </a:p>
        </p:txBody>
      </p:sp>
      <p:sp>
        <p:nvSpPr>
          <p:cNvPr id="3" name="Subtitle 2"/>
          <p:cNvSpPr>
            <a:spLocks noGrp="1"/>
          </p:cNvSpPr>
          <p:nvPr>
            <p:ph type="subTitle" idx="1"/>
          </p:nvPr>
        </p:nvSpPr>
        <p:spPr>
          <a:xfrm>
            <a:off x="827584" y="3886200"/>
            <a:ext cx="7632848" cy="1752600"/>
          </a:xfrm>
        </p:spPr>
        <p:txBody>
          <a:bodyPr/>
          <a:lstStyle/>
          <a:p>
            <a:pPr algn="l"/>
            <a:r>
              <a:rPr lang="hr-HR" dirty="0" smtClean="0">
                <a:solidFill>
                  <a:schemeClr val="bg1"/>
                </a:solidFill>
                <a:latin typeface="Comic Sans MS" panose="030F0702030302020204" pitchFamily="66" charset="0"/>
              </a:rPr>
              <a:t>SCHOOL: </a:t>
            </a:r>
            <a:r>
              <a:rPr lang="hr-HR" dirty="0">
                <a:latin typeface="Comic Sans MS" panose="030F0702030302020204" pitchFamily="66" charset="0"/>
              </a:rPr>
              <a:t>OŠ Vladimir Nazor, </a:t>
            </a:r>
            <a:r>
              <a:rPr lang="hr-HR" dirty="0" smtClean="0">
                <a:latin typeface="Comic Sans MS" panose="030F0702030302020204" pitchFamily="66" charset="0"/>
              </a:rPr>
              <a:t>Ploče</a:t>
            </a:r>
          </a:p>
          <a:p>
            <a:pPr algn="l"/>
            <a:r>
              <a:rPr lang="hr-HR" dirty="0" smtClean="0">
                <a:solidFill>
                  <a:schemeClr val="bg1"/>
                </a:solidFill>
                <a:latin typeface="Comic Sans MS" panose="030F0702030302020204" pitchFamily="66" charset="0"/>
              </a:rPr>
              <a:t>TEACHERS:</a:t>
            </a:r>
            <a:r>
              <a:rPr lang="hr-HR" dirty="0" smtClean="0">
                <a:latin typeface="Comic Sans MS" panose="030F0702030302020204" pitchFamily="66" charset="0"/>
              </a:rPr>
              <a:t> Darka Šutić (English)</a:t>
            </a:r>
          </a:p>
          <a:p>
            <a:r>
              <a:rPr lang="hr-HR" dirty="0" smtClean="0">
                <a:latin typeface="Comic Sans MS" panose="030F0702030302020204" pitchFamily="66" charset="0"/>
              </a:rPr>
              <a:t>            Božana Marković (IT)</a:t>
            </a:r>
            <a:endParaRPr lang="hr-HR" dirty="0"/>
          </a:p>
        </p:txBody>
      </p:sp>
    </p:spTree>
    <p:extLst>
      <p:ext uri="{BB962C8B-B14F-4D97-AF65-F5344CB8AC3E}">
        <p14:creationId xmlns:p14="http://schemas.microsoft.com/office/powerpoint/2010/main" xmlns="" val="279377024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korisnik\Downloads\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94401" y="147879"/>
            <a:ext cx="27336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C:\Users\korisnik\Downloads\cellos laugh.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3496442" cy="223971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C:\Users\korisnik\Desktop\energy 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940" y="2239714"/>
            <a:ext cx="3818918" cy="204947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9" descr="C:\Users\korisnik\Desktop\2 celos -plitvic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85409" y="1844824"/>
            <a:ext cx="3909265" cy="244436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C:\Users\korisnik\Desktop\stjepan i luk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513345"/>
            <a:ext cx="3384345" cy="201199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0" descr="C:\Users\korisnik\Desktop\two cellos.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77025" y="5030219"/>
            <a:ext cx="2466975" cy="184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Bozana\Desktop\ppt_slike\images.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34257" y="4289191"/>
            <a:ext cx="3156043" cy="25582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Bozana\Desktop\ppt_slike\3.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24128" y="1"/>
            <a:ext cx="3419872" cy="22799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596812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Effect transition="in" filter="fade">
                                      <p:cBhvr>
                                        <p:cTn id="56" dur="2000"/>
                                        <p:tgtEl>
                                          <p:spTgt spid="1026"/>
                                        </p:tgtEl>
                                      </p:cBhvr>
                                    </p:animEffect>
                                    <p:anim calcmode="lin" valueType="num">
                                      <p:cBhvr>
                                        <p:cTn id="57" dur="2000" fill="hold"/>
                                        <p:tgtEl>
                                          <p:spTgt spid="1026"/>
                                        </p:tgtEl>
                                        <p:attrNameLst>
                                          <p:attrName>ppt_w</p:attrName>
                                        </p:attrNameLst>
                                      </p:cBhvr>
                                      <p:tavLst>
                                        <p:tav tm="0" fmla="#ppt_w*sin(2.5*pi*$)">
                                          <p:val>
                                            <p:fltVal val="0"/>
                                          </p:val>
                                        </p:tav>
                                        <p:tav tm="100000">
                                          <p:val>
                                            <p:fltVal val="1"/>
                                          </p:val>
                                        </p:tav>
                                      </p:tavLst>
                                    </p:anim>
                                    <p:anim calcmode="lin" valueType="num">
                                      <p:cBhvr>
                                        <p:cTn id="58"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042792" cy="1162050"/>
          </a:xfrm>
          <a:solidFill>
            <a:schemeClr val="accent1">
              <a:lumMod val="40000"/>
              <a:lumOff val="60000"/>
            </a:schemeClr>
          </a:solidFill>
        </p:spPr>
        <p:txBody>
          <a:bodyPr anchor="ctr">
            <a:normAutofit/>
          </a:bodyPr>
          <a:lstStyle/>
          <a:p>
            <a:pPr algn="ctr"/>
            <a:r>
              <a:rPr lang="hr-HR" sz="2800" i="1" dirty="0" smtClean="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Stjepan Hauser</a:t>
            </a:r>
            <a:endParaRPr lang="hr-HR" sz="2800" i="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Text Placeholder 3"/>
          <p:cNvSpPr>
            <a:spLocks noGrp="1"/>
          </p:cNvSpPr>
          <p:nvPr>
            <p:ph type="body" sz="half" idx="2"/>
          </p:nvPr>
        </p:nvSpPr>
        <p:spPr>
          <a:xfrm>
            <a:off x="457200" y="1435100"/>
            <a:ext cx="4042792" cy="4691063"/>
          </a:xfrm>
          <a:solidFill>
            <a:schemeClr val="accent1">
              <a:lumMod val="60000"/>
              <a:lumOff val="40000"/>
            </a:schemeClr>
          </a:solidFill>
        </p:spPr>
        <p:txBody>
          <a:bodyPr>
            <a:normAutofit fontScale="92500"/>
          </a:bodyPr>
          <a:lstStyle/>
          <a:p>
            <a:pPr algn="just"/>
            <a:r>
              <a:rPr lang="en-GB" sz="2400" b="1" dirty="0" err="1" smtClean="0">
                <a:solidFill>
                  <a:schemeClr val="accent1">
                    <a:lumMod val="50000"/>
                  </a:schemeClr>
                </a:solidFill>
                <a:effectLst/>
                <a:latin typeface="Comic Sans MS" panose="030F0702030302020204" pitchFamily="66" charset="0"/>
                <a:ea typeface="Calibri"/>
                <a:cs typeface="Times New Roman"/>
              </a:rPr>
              <a:t>Stjepan</a:t>
            </a:r>
            <a:r>
              <a:rPr lang="en-GB" sz="2400" b="1" dirty="0" smtClean="0">
                <a:solidFill>
                  <a:schemeClr val="accent1">
                    <a:lumMod val="50000"/>
                  </a:schemeClr>
                </a:solidFill>
                <a:effectLst/>
                <a:latin typeface="Comic Sans MS" panose="030F0702030302020204" pitchFamily="66" charset="0"/>
                <a:ea typeface="Calibri"/>
                <a:cs typeface="Times New Roman"/>
              </a:rPr>
              <a:t> Hauser </a:t>
            </a:r>
            <a:r>
              <a:rPr lang="en-GB" sz="2400" dirty="0" smtClean="0">
                <a:solidFill>
                  <a:schemeClr val="accent1">
                    <a:lumMod val="50000"/>
                  </a:schemeClr>
                </a:solidFill>
                <a:effectLst/>
                <a:latin typeface="Comic Sans MS" panose="030F0702030302020204" pitchFamily="66" charset="0"/>
                <a:ea typeface="Calibri"/>
                <a:cs typeface="Times New Roman"/>
              </a:rPr>
              <a:t>was born in Pu</a:t>
            </a:r>
            <a:r>
              <a:rPr lang="hr-HR" sz="2400" dirty="0" smtClean="0">
                <a:solidFill>
                  <a:schemeClr val="accent1">
                    <a:lumMod val="50000"/>
                  </a:schemeClr>
                </a:solidFill>
                <a:latin typeface="Comic Sans MS" panose="030F0702030302020204" pitchFamily="66" charset="0"/>
                <a:ea typeface="Calibri"/>
                <a:cs typeface="Times New Roman"/>
              </a:rPr>
              <a:t>la</a:t>
            </a:r>
            <a:r>
              <a:rPr lang="en-GB" sz="2400" dirty="0" smtClean="0">
                <a:solidFill>
                  <a:schemeClr val="accent1">
                    <a:lumMod val="50000"/>
                  </a:schemeClr>
                </a:solidFill>
                <a:effectLst/>
                <a:latin typeface="Comic Sans MS" panose="030F0702030302020204" pitchFamily="66" charset="0"/>
                <a:ea typeface="Calibri"/>
                <a:cs typeface="Times New Roman"/>
              </a:rPr>
              <a:t> ,15 June in 1986 in a musical  family. Educated in his hometown and in Rijeka. Zagreb, London, and later  the United States</a:t>
            </a:r>
            <a:r>
              <a:rPr lang="en-GB" sz="2400" dirty="0" smtClean="0">
                <a:solidFill>
                  <a:schemeClr val="accent1">
                    <a:lumMod val="50000"/>
                  </a:schemeClr>
                </a:solidFill>
                <a:latin typeface="Comic Sans MS" panose="030F0702030302020204" pitchFamily="66" charset="0"/>
                <a:ea typeface="Calibri"/>
                <a:cs typeface="Times New Roman"/>
              </a:rPr>
              <a:t>.</a:t>
            </a:r>
            <a:r>
              <a:rPr lang="en-GB" sz="2400" dirty="0" smtClean="0">
                <a:solidFill>
                  <a:schemeClr val="accent1">
                    <a:lumMod val="50000"/>
                  </a:schemeClr>
                </a:solidFill>
                <a:effectLst/>
                <a:latin typeface="Comic Sans MS" panose="030F0702030302020204" pitchFamily="66" charset="0"/>
                <a:ea typeface="Calibri"/>
                <a:cs typeface="Times New Roman"/>
              </a:rPr>
              <a:t> Still in his twenties, he’s already performed in more  than 40 countries across all the continents. He has won numerous prestigious musical awards together with his colleagues.</a:t>
            </a:r>
            <a:r>
              <a:rPr lang="en-GB" sz="2400" dirty="0" smtClean="0">
                <a:solidFill>
                  <a:schemeClr val="accent1">
                    <a:lumMod val="50000"/>
                  </a:schemeClr>
                </a:solidFill>
                <a:latin typeface="Comic Sans MS" panose="030F0702030302020204" pitchFamily="66" charset="0"/>
                <a:ea typeface="Calibri"/>
                <a:cs typeface="Times New Roman"/>
              </a:rPr>
              <a:t> </a:t>
            </a:r>
          </a:p>
          <a:p>
            <a:endParaRPr lang="hr-HR"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4860032" y="188640"/>
            <a:ext cx="4176464" cy="62646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6916892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8" y="404664"/>
            <a:ext cx="3008313" cy="1162050"/>
          </a:xfrm>
          <a:solidFill>
            <a:schemeClr val="accent3">
              <a:lumMod val="40000"/>
              <a:lumOff val="60000"/>
            </a:schemeClr>
          </a:solidFill>
        </p:spPr>
        <p:txBody>
          <a:bodyPr anchor="ctr">
            <a:normAutofit/>
          </a:bodyPr>
          <a:lstStyle/>
          <a:p>
            <a:pPr algn="ctr"/>
            <a:r>
              <a:rPr lang="hr-HR" sz="3600" i="1" dirty="0" smtClean="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Luka Šulić</a:t>
            </a:r>
            <a:endParaRPr lang="hr-HR" sz="3600" i="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Text Placeholder 3"/>
          <p:cNvSpPr>
            <a:spLocks noGrp="1"/>
          </p:cNvSpPr>
          <p:nvPr>
            <p:ph type="body" sz="half" idx="2"/>
          </p:nvPr>
        </p:nvSpPr>
        <p:spPr>
          <a:xfrm>
            <a:off x="5724128" y="1556792"/>
            <a:ext cx="3008313" cy="4691063"/>
          </a:xfrm>
          <a:solidFill>
            <a:schemeClr val="accent3">
              <a:lumMod val="60000"/>
              <a:lumOff val="40000"/>
            </a:schemeClr>
          </a:solidFill>
        </p:spPr>
        <p:txBody>
          <a:bodyPr>
            <a:normAutofit lnSpcReduction="10000"/>
          </a:bodyPr>
          <a:lstStyle/>
          <a:p>
            <a:pPr algn="ctr"/>
            <a:r>
              <a:rPr lang="en-GB" sz="2000" dirty="0" smtClean="0">
                <a:solidFill>
                  <a:schemeClr val="accent1">
                    <a:lumMod val="50000"/>
                  </a:schemeClr>
                </a:solidFill>
                <a:latin typeface="Comic Sans MS" panose="030F0702030302020204" pitchFamily="66" charset="0"/>
              </a:rPr>
              <a:t>Luka </a:t>
            </a:r>
            <a:r>
              <a:rPr lang="en-GB" sz="2000" dirty="0" err="1" smtClean="0">
                <a:solidFill>
                  <a:schemeClr val="accent1">
                    <a:lumMod val="50000"/>
                  </a:schemeClr>
                </a:solidFill>
                <a:latin typeface="Comic Sans MS" panose="030F0702030302020204" pitchFamily="66" charset="0"/>
              </a:rPr>
              <a:t>Šulić</a:t>
            </a:r>
            <a:r>
              <a:rPr lang="hr-HR" sz="2000" dirty="0">
                <a:solidFill>
                  <a:schemeClr val="accent1">
                    <a:lumMod val="50000"/>
                  </a:schemeClr>
                </a:solidFill>
                <a:latin typeface="Comic Sans MS" panose="030F0702030302020204" pitchFamily="66" charset="0"/>
              </a:rPr>
              <a:t> </a:t>
            </a:r>
            <a:r>
              <a:rPr lang="en-GB" sz="2000" dirty="0" smtClean="0">
                <a:solidFill>
                  <a:schemeClr val="accent1">
                    <a:lumMod val="50000"/>
                  </a:schemeClr>
                </a:solidFill>
                <a:latin typeface="Comic Sans MS" panose="030F0702030302020204" pitchFamily="66" charset="0"/>
              </a:rPr>
              <a:t>was born August 25, 1987, in Maribor</a:t>
            </a:r>
            <a:r>
              <a:rPr lang="hr-HR" sz="2000" dirty="0" smtClean="0">
                <a:solidFill>
                  <a:schemeClr val="accent1">
                    <a:lumMod val="50000"/>
                  </a:schemeClr>
                </a:solidFill>
                <a:latin typeface="Comic Sans MS" panose="030F0702030302020204" pitchFamily="66" charset="0"/>
              </a:rPr>
              <a:t>, </a:t>
            </a:r>
            <a:r>
              <a:rPr lang="en-GB" sz="2000" dirty="0" smtClean="0">
                <a:solidFill>
                  <a:schemeClr val="accent1">
                    <a:lumMod val="50000"/>
                  </a:schemeClr>
                </a:solidFill>
                <a:latin typeface="Comic Sans MS" panose="030F0702030302020204" pitchFamily="66" charset="0"/>
              </a:rPr>
              <a:t>Slovenia.</a:t>
            </a:r>
            <a:r>
              <a:rPr lang="hr-HR" sz="2000" dirty="0" smtClean="0">
                <a:solidFill>
                  <a:schemeClr val="accent1">
                    <a:lumMod val="50000"/>
                  </a:schemeClr>
                </a:solidFill>
                <a:latin typeface="Comic Sans MS" panose="030F0702030302020204" pitchFamily="66" charset="0"/>
              </a:rPr>
              <a:t> </a:t>
            </a:r>
            <a:r>
              <a:rPr lang="en-GB" sz="2000" dirty="0" smtClean="0">
                <a:solidFill>
                  <a:schemeClr val="accent1">
                    <a:lumMod val="50000"/>
                  </a:schemeClr>
                </a:solidFill>
                <a:latin typeface="Comic Sans MS" panose="030F0702030302020204" pitchFamily="66" charset="0"/>
              </a:rPr>
              <a:t>His father was</a:t>
            </a:r>
            <a:r>
              <a:rPr lang="hr-HR" sz="2000" dirty="0" smtClean="0">
                <a:solidFill>
                  <a:schemeClr val="accent1">
                    <a:lumMod val="50000"/>
                  </a:schemeClr>
                </a:solidFill>
                <a:latin typeface="Comic Sans MS" panose="030F0702030302020204" pitchFamily="66" charset="0"/>
              </a:rPr>
              <a:t> </a:t>
            </a:r>
            <a:r>
              <a:rPr lang="en-GB" sz="2000" dirty="0" smtClean="0">
                <a:solidFill>
                  <a:schemeClr val="accent1">
                    <a:lumMod val="50000"/>
                  </a:schemeClr>
                </a:solidFill>
                <a:latin typeface="Comic Sans MS" panose="030F0702030302020204" pitchFamily="66" charset="0"/>
              </a:rPr>
              <a:t>a cellist, and Luka got his musical education in Maribor,</a:t>
            </a:r>
            <a:r>
              <a:rPr lang="hr-HR" sz="2000" dirty="0" smtClean="0">
                <a:solidFill>
                  <a:schemeClr val="accent1">
                    <a:lumMod val="50000"/>
                  </a:schemeClr>
                </a:solidFill>
                <a:latin typeface="Comic Sans MS" panose="030F0702030302020204" pitchFamily="66" charset="0"/>
              </a:rPr>
              <a:t> </a:t>
            </a:r>
            <a:r>
              <a:rPr lang="en-GB" sz="2000" dirty="0" smtClean="0">
                <a:solidFill>
                  <a:schemeClr val="accent1">
                    <a:lumMod val="50000"/>
                  </a:schemeClr>
                </a:solidFill>
                <a:latin typeface="Comic Sans MS" panose="030F0702030302020204" pitchFamily="66" charset="0"/>
              </a:rPr>
              <a:t>Zagreb,</a:t>
            </a:r>
            <a:r>
              <a:rPr lang="hr-HR" sz="2000" dirty="0" smtClean="0">
                <a:solidFill>
                  <a:schemeClr val="accent1">
                    <a:lumMod val="50000"/>
                  </a:schemeClr>
                </a:solidFill>
                <a:latin typeface="Comic Sans MS" panose="030F0702030302020204" pitchFamily="66" charset="0"/>
              </a:rPr>
              <a:t> </a:t>
            </a:r>
            <a:r>
              <a:rPr lang="en-GB" sz="2000" dirty="0" err="1" smtClean="0">
                <a:solidFill>
                  <a:schemeClr val="accent1">
                    <a:lumMod val="50000"/>
                  </a:schemeClr>
                </a:solidFill>
                <a:latin typeface="Comic Sans MS" panose="030F0702030302020204" pitchFamily="66" charset="0"/>
              </a:rPr>
              <a:t>Wiena</a:t>
            </a:r>
            <a:r>
              <a:rPr lang="en-GB" sz="2000" dirty="0" smtClean="0">
                <a:solidFill>
                  <a:schemeClr val="accent1">
                    <a:lumMod val="50000"/>
                  </a:schemeClr>
                </a:solidFill>
                <a:latin typeface="Comic Sans MS" panose="030F0702030302020204" pitchFamily="66" charset="0"/>
              </a:rPr>
              <a:t>, London. Among series of prestigious international competition, there is a special prize at the VII </a:t>
            </a:r>
            <a:r>
              <a:rPr lang="en-GB" sz="2000" dirty="0" err="1" smtClean="0">
                <a:solidFill>
                  <a:schemeClr val="accent1">
                    <a:lumMod val="50000"/>
                  </a:schemeClr>
                </a:solidFill>
                <a:latin typeface="Comic Sans MS" panose="030F0702030302020204" pitchFamily="66" charset="0"/>
              </a:rPr>
              <a:t>Lutosławski</a:t>
            </a:r>
            <a:r>
              <a:rPr lang="en-GB" sz="2000" dirty="0" smtClean="0">
                <a:solidFill>
                  <a:schemeClr val="accent1">
                    <a:lumMod val="50000"/>
                  </a:schemeClr>
                </a:solidFill>
                <a:latin typeface="Comic Sans MS" panose="030F0702030302020204" pitchFamily="66" charset="0"/>
              </a:rPr>
              <a:t> International Cello Competition in Warsaw (2009).</a:t>
            </a:r>
          </a:p>
          <a:p>
            <a:endParaRPr lang="hr-HR"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124744"/>
            <a:ext cx="5139001"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4374895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6026" r="6026"/>
          <a:stretch>
            <a:fillRect/>
          </a:stretch>
        </p:blipFill>
        <p:spPr>
          <a:xfrm>
            <a:off x="1259632" y="612775"/>
            <a:ext cx="6480720" cy="4114800"/>
          </a:xfrm>
        </p:spPr>
      </p:pic>
      <p:sp>
        <p:nvSpPr>
          <p:cNvPr id="4" name="Text Placeholder 3"/>
          <p:cNvSpPr>
            <a:spLocks noGrp="1"/>
          </p:cNvSpPr>
          <p:nvPr>
            <p:ph type="body" sz="half" idx="2"/>
          </p:nvPr>
        </p:nvSpPr>
        <p:spPr>
          <a:xfrm>
            <a:off x="1187624" y="5157192"/>
            <a:ext cx="6696744" cy="1230014"/>
          </a:xfrm>
        </p:spPr>
        <p:txBody>
          <a:bodyPr>
            <a:noAutofit/>
          </a:bodyPr>
          <a:lstStyle/>
          <a:p>
            <a:pPr algn="just"/>
            <a:r>
              <a:rPr lang="hr-HR" sz="2000" dirty="0" smtClean="0">
                <a:latin typeface="Comic Sans MS" panose="030F0702030302020204" pitchFamily="66" charset="0"/>
              </a:rPr>
              <a:t>B</a:t>
            </a:r>
            <a:r>
              <a:rPr lang="en-GB" sz="2000" dirty="0" err="1" smtClean="0">
                <a:latin typeface="Comic Sans MS" panose="030F0702030302020204" pitchFamily="66" charset="0"/>
              </a:rPr>
              <a:t>efore</a:t>
            </a:r>
            <a:r>
              <a:rPr lang="en-GB" sz="2000" dirty="0" smtClean="0">
                <a:latin typeface="Comic Sans MS" panose="030F0702030302020204" pitchFamily="66" charset="0"/>
              </a:rPr>
              <a:t> they became partners, the two cellists were sometimes considered rivals, competing against each other in music contests</a:t>
            </a:r>
            <a:r>
              <a:rPr lang="hr-HR" sz="2000" dirty="0" smtClean="0">
                <a:latin typeface="Comic Sans MS" panose="030F0702030302020204" pitchFamily="66" charset="0"/>
              </a:rPr>
              <a:t>.</a:t>
            </a:r>
            <a:endParaRPr lang="hr-HR" sz="2000" dirty="0">
              <a:latin typeface="Comic Sans MS" panose="030F0702030302020204" pitchFamily="66" charset="0"/>
            </a:endParaRPr>
          </a:p>
        </p:txBody>
      </p:sp>
    </p:spTree>
    <p:extLst>
      <p:ext uri="{BB962C8B-B14F-4D97-AF65-F5344CB8AC3E}">
        <p14:creationId xmlns:p14="http://schemas.microsoft.com/office/powerpoint/2010/main" xmlns="" val="35509335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smtClean="0">
                <a:latin typeface="Comic Sans MS" panose="030F0702030302020204" pitchFamily="66" charset="0"/>
              </a:rPr>
              <a:t>Their mainstream success started when former cello rivals decided to join forces</a:t>
            </a:r>
            <a:r>
              <a:rPr lang="hr-HR" sz="2800" dirty="0" smtClean="0">
                <a:latin typeface="Comic Sans MS" panose="030F0702030302020204" pitchFamily="66" charset="0"/>
              </a:rPr>
              <a:t>...</a:t>
            </a:r>
            <a:endParaRPr lang="en-US" sz="2800" dirty="0">
              <a:latin typeface="Comic Sans MS" panose="030F0702030302020204" pitchFamily="66" charset="0"/>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067804">
            <a:off x="4238599" y="2053537"/>
            <a:ext cx="3028950" cy="1514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722673">
            <a:off x="622988" y="1939239"/>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5976" y="3977608"/>
            <a:ext cx="4250779" cy="21253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descr="C:\Users\korisnik\Desktop\image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0699" y="4039922"/>
            <a:ext cx="2376264" cy="20007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672946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Autofit/>
          </a:bodyPr>
          <a:lstStyle/>
          <a:p>
            <a:pPr algn="just"/>
            <a:r>
              <a:rPr lang="hr-HR" sz="2800" dirty="0" smtClean="0">
                <a:latin typeface="Comic Sans MS" panose="030F0702030302020204" pitchFamily="66" charset="0"/>
              </a:rPr>
              <a:t>They both played their instrument with great love and devotion, and soon realized that real possibilities of cello could not be discovered by playing only classical music.</a:t>
            </a:r>
            <a:endParaRPr lang="hr-HR" sz="2800" dirty="0">
              <a:latin typeface="Comic Sans MS" panose="030F0702030302020204" pitchFamily="66" charset="0"/>
            </a:endParaRP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716016" y="2492896"/>
            <a:ext cx="4208222" cy="3168352"/>
          </a:xfrm>
        </p:spPr>
      </p:pic>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467544" y="2492896"/>
            <a:ext cx="4038600" cy="3216275"/>
          </a:xfrm>
        </p:spPr>
      </p:pic>
    </p:spTree>
    <p:extLst>
      <p:ext uri="{BB962C8B-B14F-4D97-AF65-F5344CB8AC3E}">
        <p14:creationId xmlns:p14="http://schemas.microsoft.com/office/powerpoint/2010/main" xmlns="" val="214774750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pPr algn="just"/>
            <a:r>
              <a:rPr lang="hr-HR" sz="2200" dirty="0" smtClean="0">
                <a:latin typeface="Comic Sans MS" panose="030F0702030302020204" pitchFamily="66" charset="0"/>
              </a:rPr>
              <a:t>They had curiosity, courage, passion and determination to show what cello is capable of, but also to  prove that rock can be as fulfilling as classical music, that  „One song from U2 can have the same emotional power as Chopin's polonaise“.</a:t>
            </a:r>
            <a:endParaRPr lang="hr-HR" sz="2200" dirty="0">
              <a:latin typeface="Comic Sans MS" panose="030F0702030302020204" pitchFamily="66" charset="0"/>
            </a:endParaRPr>
          </a:p>
        </p:txBody>
      </p:sp>
      <p:pic>
        <p:nvPicPr>
          <p:cNvPr id="5" name="Picture 2" descr="C:\Users\korisnik\Desktop\images.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9912" y="1772816"/>
            <a:ext cx="4723725"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171887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457200" y="273050"/>
            <a:ext cx="8435280" cy="11620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GB" sz="2400" dirty="0" smtClean="0">
                <a:latin typeface="Comic Sans MS" panose="030F0702030302020204" pitchFamily="66" charset="0"/>
              </a:rPr>
              <a:t>In January 2011, they uploaded a cello version of “Smooth Criminal” by Michael Jackson onto YouTube.</a:t>
            </a:r>
            <a:endParaRPr lang="en-US" sz="2400" dirty="0">
              <a:latin typeface="Comic Sans MS" panose="030F0702030302020204" pitchFamily="66"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46" y="1556792"/>
            <a:ext cx="4286250" cy="4962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1556792"/>
            <a:ext cx="4896544" cy="489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57858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269</Words>
  <Application>Microsoft Office PowerPoint</Application>
  <PresentationFormat>On-screen Show (4:3)</PresentationFormat>
  <Paragraphs>20</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vt:lpstr>
      <vt:lpstr>Slide 2</vt:lpstr>
      <vt:lpstr>Stjepan Hauser</vt:lpstr>
      <vt:lpstr>Luka Šulić</vt:lpstr>
      <vt:lpstr>Slide 5</vt:lpstr>
      <vt:lpstr>Slide 6</vt:lpstr>
      <vt:lpstr>They both played their instrument with great love and devotion, and soon realized that real possibilities of cello could not be discovered by playing only classical music.</vt:lpstr>
      <vt:lpstr>Slide 8</vt:lpstr>
      <vt:lpstr>Slide 9</vt:lpstr>
      <vt:lpstr>Luka and Stjepan’s success reaches beyond YouTube, they soon became globaly popular and highly appreciated among musicians all over the world.</vt:lpstr>
      <vt:lpstr>Slide 11</vt:lpstr>
      <vt:lpstr>Slide 12</vt:lpstr>
      <vt:lpstr>Slide 13</vt:lpstr>
      <vt:lpstr>No wonder they are called „Two Croatian geniuses” ! </vt:lpstr>
      <vt:lpstr>Thank you!</vt:lpstr>
      <vt:lpstr>PREPARED BY: Josipa Vlahović</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Bozana</dc:creator>
  <cp:lastModifiedBy>Corporate Edition</cp:lastModifiedBy>
  <cp:revision>17</cp:revision>
  <dcterms:created xsi:type="dcterms:W3CDTF">2014-09-29T17:21:06Z</dcterms:created>
  <dcterms:modified xsi:type="dcterms:W3CDTF">2014-10-07T13:06:09Z</dcterms:modified>
</cp:coreProperties>
</file>